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3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4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5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6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7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8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9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0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1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2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13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4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5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16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17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18.xml" ContentType="application/vnd.openxmlformats-officedocument.presentationml.notesSl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19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20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22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23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24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25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notesSlides/notesSlide26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27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28.xml" ContentType="application/vnd.openxmlformats-officedocument.presentationml.notesSlide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notesSlides/notesSlide29.xml" ContentType="application/vnd.openxmlformats-officedocument.presentationml.notesSl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notesSlides/notesSlide30.xml" ContentType="application/vnd.openxmlformats-officedocument.presentationml.notesSlide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366" r:id="rId2"/>
    <p:sldId id="311" r:id="rId3"/>
    <p:sldId id="334" r:id="rId4"/>
    <p:sldId id="312" r:id="rId5"/>
    <p:sldId id="313" r:id="rId6"/>
    <p:sldId id="314" r:id="rId7"/>
    <p:sldId id="260" r:id="rId8"/>
    <p:sldId id="315" r:id="rId9"/>
    <p:sldId id="318" r:id="rId10"/>
    <p:sldId id="319" r:id="rId11"/>
    <p:sldId id="320" r:id="rId12"/>
    <p:sldId id="367" r:id="rId13"/>
    <p:sldId id="276" r:id="rId14"/>
    <p:sldId id="360" r:id="rId15"/>
    <p:sldId id="365" r:id="rId16"/>
    <p:sldId id="336" r:id="rId17"/>
    <p:sldId id="321" r:id="rId18"/>
    <p:sldId id="364" r:id="rId19"/>
    <p:sldId id="322" r:id="rId20"/>
    <p:sldId id="369" r:id="rId21"/>
    <p:sldId id="354" r:id="rId22"/>
    <p:sldId id="355" r:id="rId23"/>
    <p:sldId id="356" r:id="rId24"/>
    <p:sldId id="370" r:id="rId25"/>
    <p:sldId id="359" r:id="rId26"/>
    <p:sldId id="368" r:id="rId27"/>
    <p:sldId id="342" r:id="rId28"/>
    <p:sldId id="343" r:id="rId29"/>
    <p:sldId id="335" r:id="rId30"/>
    <p:sldId id="344" r:id="rId31"/>
    <p:sldId id="345" r:id="rId32"/>
    <p:sldId id="347" r:id="rId33"/>
    <p:sldId id="348" r:id="rId34"/>
    <p:sldId id="349" r:id="rId35"/>
    <p:sldId id="325" r:id="rId36"/>
    <p:sldId id="324" r:id="rId37"/>
    <p:sldId id="329" r:id="rId38"/>
    <p:sldId id="330" r:id="rId3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Joly" initials="BJ" lastIdx="1" clrIdx="0">
    <p:extLst>
      <p:ext uri="{19B8F6BF-5375-455C-9EA6-DF929625EA0E}">
        <p15:presenceInfo xmlns:p15="http://schemas.microsoft.com/office/powerpoint/2012/main" userId="Benjamin Jo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92" d="100"/>
          <a:sy n="92" d="100"/>
        </p:scale>
        <p:origin x="77" y="30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5FA3B-F4C1-460B-A695-EA7245CD6483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46DEE-E00E-4B7D-8030-822C3FD540F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1603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88430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8199798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8835139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9272155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921990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041322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0919188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42762543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7375944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1113832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949401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6740645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6536608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4050215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3652794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144968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4841680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41679956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3084353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0759679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2339774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791249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4358946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7672351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068736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888002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330217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Test de phishing effectué au sein de notre organisation (42% des personnes ont cliqué sur le lien). L’expéditeur est bizarre, le message ne contient que des éléments de l’adresse mail, le lien ne semble pas avoir une source en interne.</a:t>
            </a:r>
          </a:p>
        </p:txBody>
      </p:sp>
      <p:sp>
        <p:nvSpPr>
          <p:cNvPr id="60420" name="Date Placeholder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7DE24F-5B50-B246-B078-B299E0F1FE1B}" type="datetime1">
              <a:rPr lang="en-US" smtClean="0"/>
              <a:t>12/13/2022</a:t>
            </a:fld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543139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786340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085625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647680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0424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7263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558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3137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176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5067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59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8545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450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33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4394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124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3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jpeg"/><Relationship Id="rId5" Type="http://schemas.openxmlformats.org/officeDocument/2006/relationships/tags" Target="../tags/tag5.xml"/><Relationship Id="rId10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7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image" Target="../media/image4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image" Target="../media/image5.jpeg"/><Relationship Id="rId5" Type="http://schemas.openxmlformats.org/officeDocument/2006/relationships/tags" Target="../tags/tag80.xml"/><Relationship Id="rId10" Type="http://schemas.openxmlformats.org/officeDocument/2006/relationships/image" Target="../media/image15.png"/><Relationship Id="rId4" Type="http://schemas.openxmlformats.org/officeDocument/2006/relationships/tags" Target="../tags/tag79.xml"/><Relationship Id="rId9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tags" Target="../tags/tag95.xml"/><Relationship Id="rId18" Type="http://schemas.openxmlformats.org/officeDocument/2006/relationships/tags" Target="../tags/tag100.xml"/><Relationship Id="rId26" Type="http://schemas.openxmlformats.org/officeDocument/2006/relationships/image" Target="../media/image22.png"/><Relationship Id="rId3" Type="http://schemas.openxmlformats.org/officeDocument/2006/relationships/tags" Target="../tags/tag85.xml"/><Relationship Id="rId21" Type="http://schemas.openxmlformats.org/officeDocument/2006/relationships/image" Target="../media/image17.png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tags" Target="../tags/tag99.xml"/><Relationship Id="rId25" Type="http://schemas.openxmlformats.org/officeDocument/2006/relationships/image" Target="../media/image21.png"/><Relationship Id="rId2" Type="http://schemas.openxmlformats.org/officeDocument/2006/relationships/tags" Target="../tags/tag84.xml"/><Relationship Id="rId16" Type="http://schemas.openxmlformats.org/officeDocument/2006/relationships/tags" Target="../tags/tag98.xml"/><Relationship Id="rId20" Type="http://schemas.openxmlformats.org/officeDocument/2006/relationships/image" Target="../media/image16.png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24" Type="http://schemas.openxmlformats.org/officeDocument/2006/relationships/image" Target="../media/image20.png"/><Relationship Id="rId5" Type="http://schemas.openxmlformats.org/officeDocument/2006/relationships/tags" Target="../tags/tag87.xml"/><Relationship Id="rId15" Type="http://schemas.openxmlformats.org/officeDocument/2006/relationships/tags" Target="../tags/tag97.xml"/><Relationship Id="rId23" Type="http://schemas.openxmlformats.org/officeDocument/2006/relationships/image" Target="../media/image19.png"/><Relationship Id="rId28" Type="http://schemas.openxmlformats.org/officeDocument/2006/relationships/image" Target="../media/image4.png"/><Relationship Id="rId10" Type="http://schemas.openxmlformats.org/officeDocument/2006/relationships/tags" Target="../tags/tag92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tags" Target="../tags/tag96.xml"/><Relationship Id="rId22" Type="http://schemas.openxmlformats.org/officeDocument/2006/relationships/image" Target="../media/image18.png"/><Relationship Id="rId27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tags" Target="../tags/tag103.xml"/><Relationship Id="rId7" Type="http://schemas.openxmlformats.org/officeDocument/2006/relationships/image" Target="../media/image24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104.xml"/><Relationship Id="rId9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07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.png"/><Relationship Id="rId5" Type="http://schemas.openxmlformats.org/officeDocument/2006/relationships/tags" Target="../tags/tag109.xml"/><Relationship Id="rId10" Type="http://schemas.openxmlformats.org/officeDocument/2006/relationships/image" Target="../media/image5.jpeg"/><Relationship Id="rId4" Type="http://schemas.openxmlformats.org/officeDocument/2006/relationships/tags" Target="../tags/tag108.xml"/><Relationship Id="rId9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12" Type="http://schemas.openxmlformats.org/officeDocument/2006/relationships/image" Target="../media/image4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image" Target="../media/image5.jpeg"/><Relationship Id="rId5" Type="http://schemas.openxmlformats.org/officeDocument/2006/relationships/tags" Target="../tags/tag114.xml"/><Relationship Id="rId10" Type="http://schemas.openxmlformats.org/officeDocument/2006/relationships/image" Target="../media/image28.png"/><Relationship Id="rId4" Type="http://schemas.openxmlformats.org/officeDocument/2006/relationships/tags" Target="../tags/tag113.xml"/><Relationship Id="rId9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image" Target="../media/image30.png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image" Target="../media/image29.png"/><Relationship Id="rId2" Type="http://schemas.openxmlformats.org/officeDocument/2006/relationships/tags" Target="../tags/tag118.xml"/><Relationship Id="rId16" Type="http://schemas.openxmlformats.org/officeDocument/2006/relationships/image" Target="../media/image4.png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121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13" Type="http://schemas.openxmlformats.org/officeDocument/2006/relationships/image" Target="../media/image5.jpeg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image" Target="../media/image32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13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29.xml"/><Relationship Id="rId9" Type="http://schemas.openxmlformats.org/officeDocument/2006/relationships/tags" Target="../tags/tag134.xml"/><Relationship Id="rId1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13" Type="http://schemas.openxmlformats.org/officeDocument/2006/relationships/tags" Target="../tags/tag147.xml"/><Relationship Id="rId18" Type="http://schemas.openxmlformats.org/officeDocument/2006/relationships/image" Target="../media/image34.png"/><Relationship Id="rId3" Type="http://schemas.openxmlformats.org/officeDocument/2006/relationships/tags" Target="../tags/tag137.xml"/><Relationship Id="rId21" Type="http://schemas.openxmlformats.org/officeDocument/2006/relationships/image" Target="../media/image5.jpeg"/><Relationship Id="rId7" Type="http://schemas.openxmlformats.org/officeDocument/2006/relationships/tags" Target="../tags/tag141.xml"/><Relationship Id="rId12" Type="http://schemas.openxmlformats.org/officeDocument/2006/relationships/tags" Target="../tags/tag146.xml"/><Relationship Id="rId17" Type="http://schemas.openxmlformats.org/officeDocument/2006/relationships/image" Target="../media/image33.png"/><Relationship Id="rId2" Type="http://schemas.openxmlformats.org/officeDocument/2006/relationships/tags" Target="../tags/tag136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11" Type="http://schemas.openxmlformats.org/officeDocument/2006/relationships/tags" Target="../tags/tag145.xml"/><Relationship Id="rId5" Type="http://schemas.openxmlformats.org/officeDocument/2006/relationships/tags" Target="../tags/tag139.xml"/><Relationship Id="rId15" Type="http://schemas.openxmlformats.org/officeDocument/2006/relationships/notesSlide" Target="../notesSlides/notesSlide11.xml"/><Relationship Id="rId10" Type="http://schemas.openxmlformats.org/officeDocument/2006/relationships/tags" Target="../tags/tag144.xml"/><Relationship Id="rId19" Type="http://schemas.openxmlformats.org/officeDocument/2006/relationships/image" Target="../media/image35.png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slideLayout" Target="../slideLayouts/slideLayout2.xml"/><Relationship Id="rId22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15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image" Target="../media/image4.png"/><Relationship Id="rId5" Type="http://schemas.openxmlformats.org/officeDocument/2006/relationships/tags" Target="../tags/tag152.xml"/><Relationship Id="rId10" Type="http://schemas.openxmlformats.org/officeDocument/2006/relationships/image" Target="../media/image5.jpeg"/><Relationship Id="rId4" Type="http://schemas.openxmlformats.org/officeDocument/2006/relationships/tags" Target="../tags/tag151.xml"/><Relationship Id="rId9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1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15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image" Target="../media/image4.png"/><Relationship Id="rId5" Type="http://schemas.openxmlformats.org/officeDocument/2006/relationships/tags" Target="../tags/tag158.xml"/><Relationship Id="rId10" Type="http://schemas.openxmlformats.org/officeDocument/2006/relationships/image" Target="../media/image5.jpeg"/><Relationship Id="rId4" Type="http://schemas.openxmlformats.org/officeDocument/2006/relationships/tags" Target="../tags/tag157.xml"/><Relationship Id="rId9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67.xml"/><Relationship Id="rId13" Type="http://schemas.openxmlformats.org/officeDocument/2006/relationships/tags" Target="../tags/tag172.xml"/><Relationship Id="rId18" Type="http://schemas.openxmlformats.org/officeDocument/2006/relationships/tags" Target="../tags/tag177.xml"/><Relationship Id="rId26" Type="http://schemas.openxmlformats.org/officeDocument/2006/relationships/image" Target="../media/image5.jpeg"/><Relationship Id="rId3" Type="http://schemas.openxmlformats.org/officeDocument/2006/relationships/tags" Target="../tags/tag162.xml"/><Relationship Id="rId21" Type="http://schemas.openxmlformats.org/officeDocument/2006/relationships/tags" Target="../tags/tag180.xml"/><Relationship Id="rId7" Type="http://schemas.openxmlformats.org/officeDocument/2006/relationships/tags" Target="../tags/tag166.xml"/><Relationship Id="rId12" Type="http://schemas.openxmlformats.org/officeDocument/2006/relationships/tags" Target="../tags/tag171.xml"/><Relationship Id="rId17" Type="http://schemas.openxmlformats.org/officeDocument/2006/relationships/tags" Target="../tags/tag176.xml"/><Relationship Id="rId25" Type="http://schemas.openxmlformats.org/officeDocument/2006/relationships/notesSlide" Target="../notesSlides/notesSlide14.xml"/><Relationship Id="rId2" Type="http://schemas.openxmlformats.org/officeDocument/2006/relationships/tags" Target="../tags/tag161.xml"/><Relationship Id="rId16" Type="http://schemas.openxmlformats.org/officeDocument/2006/relationships/tags" Target="../tags/tag175.xml"/><Relationship Id="rId20" Type="http://schemas.openxmlformats.org/officeDocument/2006/relationships/tags" Target="../tags/tag179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11" Type="http://schemas.openxmlformats.org/officeDocument/2006/relationships/tags" Target="../tags/tag170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164.xml"/><Relationship Id="rId15" Type="http://schemas.openxmlformats.org/officeDocument/2006/relationships/tags" Target="../tags/tag174.xml"/><Relationship Id="rId23" Type="http://schemas.openxmlformats.org/officeDocument/2006/relationships/tags" Target="../tags/tag182.xml"/><Relationship Id="rId10" Type="http://schemas.openxmlformats.org/officeDocument/2006/relationships/tags" Target="../tags/tag169.xml"/><Relationship Id="rId19" Type="http://schemas.openxmlformats.org/officeDocument/2006/relationships/tags" Target="../tags/tag178.xml"/><Relationship Id="rId4" Type="http://schemas.openxmlformats.org/officeDocument/2006/relationships/tags" Target="../tags/tag163.xml"/><Relationship Id="rId9" Type="http://schemas.openxmlformats.org/officeDocument/2006/relationships/tags" Target="../tags/tag168.xml"/><Relationship Id="rId14" Type="http://schemas.openxmlformats.org/officeDocument/2006/relationships/tags" Target="../tags/tag173.xml"/><Relationship Id="rId22" Type="http://schemas.openxmlformats.org/officeDocument/2006/relationships/tags" Target="../tags/tag181.xml"/><Relationship Id="rId27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8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image" Target="../media/image4.png"/><Relationship Id="rId5" Type="http://schemas.openxmlformats.org/officeDocument/2006/relationships/tags" Target="../tags/tag187.xml"/><Relationship Id="rId10" Type="http://schemas.openxmlformats.org/officeDocument/2006/relationships/image" Target="../media/image5.jpeg"/><Relationship Id="rId4" Type="http://schemas.openxmlformats.org/officeDocument/2006/relationships/tags" Target="../tags/tag186.xml"/><Relationship Id="rId9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191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image" Target="../media/image5.jpeg"/><Relationship Id="rId5" Type="http://schemas.openxmlformats.org/officeDocument/2006/relationships/tags" Target="../tags/tag193.xml"/><Relationship Id="rId10" Type="http://schemas.openxmlformats.org/officeDocument/2006/relationships/image" Target="../media/image40.png"/><Relationship Id="rId4" Type="http://schemas.openxmlformats.org/officeDocument/2006/relationships/tags" Target="../tags/tag192.xml"/><Relationship Id="rId9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197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9.xml"/><Relationship Id="rId10" Type="http://schemas.openxmlformats.org/officeDocument/2006/relationships/image" Target="../media/image4.png"/><Relationship Id="rId4" Type="http://schemas.openxmlformats.org/officeDocument/2006/relationships/tags" Target="../tags/tag198.xml"/><Relationship Id="rId9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202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4.xml"/><Relationship Id="rId10" Type="http://schemas.openxmlformats.org/officeDocument/2006/relationships/image" Target="../media/image4.png"/><Relationship Id="rId4" Type="http://schemas.openxmlformats.org/officeDocument/2006/relationships/tags" Target="../tags/tag203.xml"/><Relationship Id="rId9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5.jpeg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12" Type="http://schemas.openxmlformats.org/officeDocument/2006/relationships/image" Target="../media/image45.JPG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image" Target="../media/image44.png"/><Relationship Id="rId5" Type="http://schemas.openxmlformats.org/officeDocument/2006/relationships/tags" Target="../tags/tag209.xml"/><Relationship Id="rId10" Type="http://schemas.openxmlformats.org/officeDocument/2006/relationships/image" Target="../media/image43.jpg"/><Relationship Id="rId4" Type="http://schemas.openxmlformats.org/officeDocument/2006/relationships/tags" Target="../tags/tag208.xml"/><Relationship Id="rId9" Type="http://schemas.openxmlformats.org/officeDocument/2006/relationships/notesSlide" Target="../notesSlides/notesSlide19.xml"/><Relationship Id="rId1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214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.png"/><Relationship Id="rId5" Type="http://schemas.openxmlformats.org/officeDocument/2006/relationships/tags" Target="../tags/tag216.xml"/><Relationship Id="rId10" Type="http://schemas.openxmlformats.org/officeDocument/2006/relationships/image" Target="../media/image5.jpeg"/><Relationship Id="rId4" Type="http://schemas.openxmlformats.org/officeDocument/2006/relationships/tags" Target="../tags/tag215.xml"/><Relationship Id="rId9" Type="http://schemas.openxmlformats.org/officeDocument/2006/relationships/image" Target="../media/image47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tags" Target="../tags/tag219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.png"/><Relationship Id="rId5" Type="http://schemas.openxmlformats.org/officeDocument/2006/relationships/tags" Target="../tags/tag221.xml"/><Relationship Id="rId10" Type="http://schemas.openxmlformats.org/officeDocument/2006/relationships/image" Target="../media/image5.jpeg"/><Relationship Id="rId4" Type="http://schemas.openxmlformats.org/officeDocument/2006/relationships/tags" Target="../tags/tag220.xml"/><Relationship Id="rId9" Type="http://schemas.openxmlformats.org/officeDocument/2006/relationships/image" Target="../media/image47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29.xml"/><Relationship Id="rId13" Type="http://schemas.openxmlformats.org/officeDocument/2006/relationships/image" Target="../media/image50.png"/><Relationship Id="rId3" Type="http://schemas.openxmlformats.org/officeDocument/2006/relationships/tags" Target="../tags/tag224.xml"/><Relationship Id="rId7" Type="http://schemas.openxmlformats.org/officeDocument/2006/relationships/tags" Target="../tags/tag228.xml"/><Relationship Id="rId12" Type="http://schemas.openxmlformats.org/officeDocument/2006/relationships/image" Target="../media/image49.png"/><Relationship Id="rId2" Type="http://schemas.openxmlformats.org/officeDocument/2006/relationships/tags" Target="../tags/tag223.xml"/><Relationship Id="rId16" Type="http://schemas.openxmlformats.org/officeDocument/2006/relationships/image" Target="../media/image4.png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11" Type="http://schemas.openxmlformats.org/officeDocument/2006/relationships/notesSlide" Target="../notesSlides/notesSlide22.xml"/><Relationship Id="rId5" Type="http://schemas.openxmlformats.org/officeDocument/2006/relationships/tags" Target="../tags/tag226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25.xml"/><Relationship Id="rId9" Type="http://schemas.openxmlformats.org/officeDocument/2006/relationships/tags" Target="../tags/tag230.xml"/><Relationship Id="rId1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image" Target="../media/image4.png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23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tags" Target="../tags/tag236.xml"/><Relationship Id="rId11" Type="http://schemas.openxmlformats.org/officeDocument/2006/relationships/image" Target="../media/image5.jpeg"/><Relationship Id="rId5" Type="http://schemas.openxmlformats.org/officeDocument/2006/relationships/tags" Target="../tags/tag235.xml"/><Relationship Id="rId10" Type="http://schemas.openxmlformats.org/officeDocument/2006/relationships/image" Target="../media/image47.gif"/><Relationship Id="rId4" Type="http://schemas.openxmlformats.org/officeDocument/2006/relationships/tags" Target="../tags/tag234.xml"/><Relationship Id="rId9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tags" Target="../tags/tag239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1.xml"/><Relationship Id="rId10" Type="http://schemas.openxmlformats.org/officeDocument/2006/relationships/image" Target="../media/image4.png"/><Relationship Id="rId4" Type="http://schemas.openxmlformats.org/officeDocument/2006/relationships/tags" Target="../tags/tag240.xml"/><Relationship Id="rId9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tags" Target="../tags/tag244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6.xml"/><Relationship Id="rId10" Type="http://schemas.openxmlformats.org/officeDocument/2006/relationships/image" Target="../media/image4.png"/><Relationship Id="rId4" Type="http://schemas.openxmlformats.org/officeDocument/2006/relationships/tags" Target="../tags/tag245.xml"/><Relationship Id="rId9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5.jpeg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12" Type="http://schemas.openxmlformats.org/officeDocument/2006/relationships/image" Target="../media/image57.png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image" Target="../media/image56.png"/><Relationship Id="rId5" Type="http://schemas.openxmlformats.org/officeDocument/2006/relationships/tags" Target="../tags/tag251.xml"/><Relationship Id="rId10" Type="http://schemas.openxmlformats.org/officeDocument/2006/relationships/image" Target="../media/image55.png"/><Relationship Id="rId4" Type="http://schemas.openxmlformats.org/officeDocument/2006/relationships/tags" Target="../tags/tag250.xml"/><Relationship Id="rId9" Type="http://schemas.openxmlformats.org/officeDocument/2006/relationships/notesSlide" Target="../notesSlides/notesSlide26.xml"/><Relationship Id="rId1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261.xml"/><Relationship Id="rId13" Type="http://schemas.openxmlformats.org/officeDocument/2006/relationships/notesSlide" Target="../notesSlides/notesSlide27.xml"/><Relationship Id="rId18" Type="http://schemas.openxmlformats.org/officeDocument/2006/relationships/image" Target="../media/image61.png"/><Relationship Id="rId3" Type="http://schemas.openxmlformats.org/officeDocument/2006/relationships/tags" Target="../tags/tag256.xml"/><Relationship Id="rId21" Type="http://schemas.openxmlformats.org/officeDocument/2006/relationships/image" Target="../media/image5.jpeg"/><Relationship Id="rId7" Type="http://schemas.openxmlformats.org/officeDocument/2006/relationships/tags" Target="../tags/tag260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60.png"/><Relationship Id="rId2" Type="http://schemas.openxmlformats.org/officeDocument/2006/relationships/tags" Target="../tags/tag255.xml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tags" Target="../tags/tag254.xml"/><Relationship Id="rId6" Type="http://schemas.openxmlformats.org/officeDocument/2006/relationships/tags" Target="../tags/tag259.xml"/><Relationship Id="rId11" Type="http://schemas.openxmlformats.org/officeDocument/2006/relationships/tags" Target="../tags/tag264.xml"/><Relationship Id="rId5" Type="http://schemas.openxmlformats.org/officeDocument/2006/relationships/tags" Target="../tags/tag258.xml"/><Relationship Id="rId15" Type="http://schemas.openxmlformats.org/officeDocument/2006/relationships/image" Target="../media/image47.gif"/><Relationship Id="rId10" Type="http://schemas.openxmlformats.org/officeDocument/2006/relationships/tags" Target="../tags/tag263.xml"/><Relationship Id="rId19" Type="http://schemas.openxmlformats.org/officeDocument/2006/relationships/image" Target="../media/image62.png"/><Relationship Id="rId4" Type="http://schemas.openxmlformats.org/officeDocument/2006/relationships/tags" Target="../tags/tag257.xml"/><Relationship Id="rId9" Type="http://schemas.openxmlformats.org/officeDocument/2006/relationships/tags" Target="../tags/tag262.xml"/><Relationship Id="rId14" Type="http://schemas.openxmlformats.org/officeDocument/2006/relationships/image" Target="../media/image58.png"/><Relationship Id="rId22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67.xml"/><Relationship Id="rId7" Type="http://schemas.openxmlformats.org/officeDocument/2006/relationships/image" Target="../media/image5.jpeg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271.xml"/><Relationship Id="rId7" Type="http://schemas.openxmlformats.org/officeDocument/2006/relationships/notesSlide" Target="../notesSlides/notesSlide29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9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76.xml"/><Relationship Id="rId7" Type="http://schemas.openxmlformats.org/officeDocument/2006/relationships/image" Target="../media/image5.jpeg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80.xml"/><Relationship Id="rId7" Type="http://schemas.openxmlformats.org/officeDocument/2006/relationships/image" Target="../media/image5.jpeg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4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image" Target="../media/image9.png"/><Relationship Id="rId3" Type="http://schemas.openxmlformats.org/officeDocument/2006/relationships/tags" Target="../tags/tag32.xml"/><Relationship Id="rId21" Type="http://schemas.openxmlformats.org/officeDocument/2006/relationships/image" Target="../media/image4.png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image" Target="../media/image8.wmf"/><Relationship Id="rId2" Type="http://schemas.openxmlformats.org/officeDocument/2006/relationships/tags" Target="../tags/tag31.xml"/><Relationship Id="rId16" Type="http://schemas.openxmlformats.org/officeDocument/2006/relationships/image" Target="../media/image7.wmf"/><Relationship Id="rId20" Type="http://schemas.openxmlformats.org/officeDocument/2006/relationships/image" Target="../media/image5.jpeg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image" Target="../media/image6.wmf"/><Relationship Id="rId10" Type="http://schemas.openxmlformats.org/officeDocument/2006/relationships/tags" Target="../tags/tag39.xml"/><Relationship Id="rId19" Type="http://schemas.openxmlformats.org/officeDocument/2006/relationships/image" Target="../media/image10.png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image" Target="../media/image4.png"/><Relationship Id="rId10" Type="http://schemas.openxmlformats.org/officeDocument/2006/relationships/tags" Target="../tags/tag52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image" Target="../media/image4.png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.jpe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13.png"/><Relationship Id="rId5" Type="http://schemas.openxmlformats.org/officeDocument/2006/relationships/tags" Target="../tags/tag59.xml"/><Relationship Id="rId10" Type="http://schemas.openxmlformats.org/officeDocument/2006/relationships/image" Target="../media/image12.png"/><Relationship Id="rId4" Type="http://schemas.openxmlformats.org/officeDocument/2006/relationships/tags" Target="../tags/tag58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63.xml"/><Relationship Id="rId7" Type="http://schemas.openxmlformats.org/officeDocument/2006/relationships/image" Target="../media/image5.jpe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image" Target="../media/image4.png"/><Relationship Id="rId5" Type="http://schemas.openxmlformats.org/officeDocument/2006/relationships/tags" Target="../tags/tag69.xml"/><Relationship Id="rId10" Type="http://schemas.openxmlformats.org/officeDocument/2006/relationships/image" Target="../media/image5.jpeg"/><Relationship Id="rId4" Type="http://schemas.openxmlformats.org/officeDocument/2006/relationships/tags" Target="../tags/tag68.xml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89903" y="899941"/>
            <a:ext cx="9144000" cy="2387600"/>
          </a:xfrm>
        </p:spPr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89903" y="2471623"/>
            <a:ext cx="9144000" cy="957359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0070C0"/>
                </a:solidFill>
              </a:rPr>
              <a:t>[ORGANISM]</a:t>
            </a:r>
          </a:p>
          <a:p>
            <a:endParaRPr lang="fr-BE" sz="3200" b="1" dirty="0" smtClean="0">
              <a:solidFill>
                <a:srgbClr val="0070C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512742" y="3346188"/>
            <a:ext cx="9144000" cy="957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0070C0"/>
                </a:solidFill>
              </a:rPr>
              <a:t>Be Aware - Cybersecurity for everyone</a:t>
            </a:r>
            <a:endParaRPr lang="fr-FR" sz="2800" dirty="0">
              <a:solidFill>
                <a:srgbClr val="0070C0"/>
              </a:solidFill>
            </a:endParaRPr>
          </a:p>
          <a:p>
            <a:endParaRPr lang="fr-FR" sz="2800" dirty="0">
              <a:solidFill>
                <a:srgbClr val="0070C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18" y="427571"/>
            <a:ext cx="1012766" cy="4153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55" y="444220"/>
            <a:ext cx="985814" cy="3820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340" y="264857"/>
            <a:ext cx="3187083" cy="794153"/>
          </a:xfrm>
          <a:prstGeom prst="rect">
            <a:avLst/>
          </a:prstGeom>
        </p:spPr>
      </p:pic>
      <p:sp>
        <p:nvSpPr>
          <p:cNvPr id="6" name="ZoneTexte 5"/>
          <p:cNvSpPr txBox="1"/>
          <p:nvPr>
            <p:custDataLst>
              <p:tags r:id="rId7"/>
            </p:custDataLst>
          </p:nvPr>
        </p:nvSpPr>
        <p:spPr>
          <a:xfrm>
            <a:off x="6891130" y="6427136"/>
            <a:ext cx="5605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solidFill>
                  <a:srgbClr val="0070C0"/>
                </a:solidFill>
              </a:rPr>
              <a:t>Given</a:t>
            </a:r>
            <a:r>
              <a:rPr lang="fr-FR" sz="1600" dirty="0" smtClean="0">
                <a:solidFill>
                  <a:srgbClr val="0070C0"/>
                </a:solidFill>
              </a:rPr>
              <a:t> by [Trainer – </a:t>
            </a:r>
            <a:r>
              <a:rPr lang="fr-FR" sz="1600" dirty="0" err="1" smtClean="0">
                <a:solidFill>
                  <a:srgbClr val="0070C0"/>
                </a:solidFill>
              </a:rPr>
              <a:t>Function</a:t>
            </a:r>
            <a:r>
              <a:rPr lang="fr-FR" sz="1600" dirty="0" smtClean="0">
                <a:solidFill>
                  <a:srgbClr val="0070C0"/>
                </a:solidFill>
              </a:rPr>
              <a:t> – </a:t>
            </a:r>
            <a:r>
              <a:rPr lang="fr-FR" sz="1600" dirty="0" err="1" smtClean="0">
                <a:solidFill>
                  <a:srgbClr val="0070C0"/>
                </a:solidFill>
              </a:rPr>
              <a:t>Organism</a:t>
            </a:r>
            <a:r>
              <a:rPr lang="fr-FR" sz="1600" dirty="0" smtClean="0">
                <a:solidFill>
                  <a:srgbClr val="0070C0"/>
                </a:solidFill>
              </a:rPr>
              <a:t>]</a:t>
            </a:r>
            <a:endParaRPr lang="fr-FR" sz="1600" dirty="0">
              <a:solidFill>
                <a:srgbClr val="0070C0"/>
              </a:solidFill>
            </a:endParaRPr>
          </a:p>
        </p:txBody>
      </p:sp>
      <p:sp>
        <p:nvSpPr>
          <p:cNvPr id="7" name="ZoneTexte 6"/>
          <p:cNvSpPr txBox="1"/>
          <p:nvPr>
            <p:custDataLst>
              <p:tags r:id="rId8"/>
            </p:custDataLst>
          </p:nvPr>
        </p:nvSpPr>
        <p:spPr>
          <a:xfrm>
            <a:off x="2292268" y="4859223"/>
            <a:ext cx="7739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3200" b="1" dirty="0" smtClean="0">
                <a:solidFill>
                  <a:srgbClr val="0070C0"/>
                </a:solidFill>
              </a:rPr>
              <a:t>[PICTURE LINKED TO THE COMPANY THEME]</a:t>
            </a:r>
            <a:endParaRPr lang="fr-BE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85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213729" y="697636"/>
            <a:ext cx="406068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THE TRAPS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 social engineering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1094912" y="3096918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Fraud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to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the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president</a:t>
            </a: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You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are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the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target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!</a:t>
            </a: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7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31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213729" y="697636"/>
            <a:ext cx="406068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THE TRAPS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Spam /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Phishing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1094912" y="3096918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Hack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your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facebook</a:t>
            </a: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57747" y="3615733"/>
            <a:ext cx="4024436" cy="2234793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8274413" y="5850526"/>
            <a:ext cx="16778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Vidéo 12</a:t>
            </a: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9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6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>
            <p:custDataLst>
              <p:tags r:id="rId1"/>
            </p:custDataLst>
          </p:nvPr>
        </p:nvSpPr>
        <p:spPr>
          <a:xfrm>
            <a:off x="3666564" y="1748118"/>
            <a:ext cx="4836459" cy="3926541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pic>
        <p:nvPicPr>
          <p:cNvPr id="4" name="Imag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326762" y="377965"/>
            <a:ext cx="2394475" cy="112144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495445" y="281445"/>
            <a:ext cx="2264428" cy="970811"/>
          </a:xfrm>
          <a:prstGeom prst="rect">
            <a:avLst/>
          </a:prstGeom>
        </p:spPr>
      </p:pic>
      <p:sp>
        <p:nvSpPr>
          <p:cNvPr id="8" name="Sous-titre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680027" y="2066875"/>
            <a:ext cx="8834719" cy="3394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LU" sz="6000" b="1" dirty="0" smtClean="0"/>
              <a:t>CAN’T SEE THE </a:t>
            </a:r>
          </a:p>
          <a:p>
            <a:r>
              <a:rPr lang="fr-LU" sz="6000" b="1" dirty="0" smtClean="0"/>
              <a:t>FOREST FOR </a:t>
            </a:r>
          </a:p>
          <a:p>
            <a:r>
              <a:rPr lang="fr-LU" sz="6000" b="1" dirty="0" smtClean="0"/>
              <a:t>FOR THE TREES</a:t>
            </a:r>
            <a:endParaRPr lang="fr-LU" sz="6000" b="1" dirty="0"/>
          </a:p>
        </p:txBody>
      </p:sp>
      <p:pic>
        <p:nvPicPr>
          <p:cNvPr id="9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589" y="2618456"/>
            <a:ext cx="2010799" cy="2725638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950" y="2620921"/>
            <a:ext cx="1938619" cy="262779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897" y="2241141"/>
            <a:ext cx="3323325" cy="450476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7" y="1805495"/>
            <a:ext cx="1874950" cy="254149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793" y="4775823"/>
            <a:ext cx="1408692" cy="190948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573" y="281445"/>
            <a:ext cx="952356" cy="129091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828" y="766850"/>
            <a:ext cx="1261697" cy="171023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961" y="377965"/>
            <a:ext cx="1408692" cy="190948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841" y="4493524"/>
            <a:ext cx="1773093" cy="2403427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055" y="-81268"/>
            <a:ext cx="1874950" cy="2541494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564" y="4895673"/>
            <a:ext cx="1408692" cy="1909482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198" y="47552"/>
            <a:ext cx="1261697" cy="171023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935" y="4580107"/>
            <a:ext cx="1697466" cy="230091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phishing-impots.png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16" b="-8316"/>
          <a:stretch>
            <a:fillRect/>
          </a:stretch>
        </p:blipFill>
        <p:spPr/>
      </p:pic>
      <p:pic>
        <p:nvPicPr>
          <p:cNvPr id="10" name="Picture 9" descr="contributions-directes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1" y="0"/>
            <a:ext cx="5677525" cy="6858000"/>
          </a:xfrm>
          <a:prstGeom prst="rect">
            <a:avLst/>
          </a:prstGeom>
        </p:spPr>
      </p:pic>
      <p:pic>
        <p:nvPicPr>
          <p:cNvPr id="6" name="Imag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51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676071" y="601686"/>
            <a:ext cx="546353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EXAMPLES …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21206979">
            <a:off x="331415" y="1763579"/>
            <a:ext cx="5766024" cy="321529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525">
            <a:off x="6777675" y="1523999"/>
            <a:ext cx="4171950" cy="5562600"/>
          </a:xfrm>
          <a:prstGeom prst="rect">
            <a:avLst/>
          </a:prstGeom>
        </p:spPr>
      </p:pic>
      <p:pic>
        <p:nvPicPr>
          <p:cNvPr id="8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0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676071" y="601686"/>
            <a:ext cx="546353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EXAMPLES …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87821" y="1341457"/>
            <a:ext cx="9654323" cy="4709720"/>
          </a:xfrm>
          <a:prstGeom prst="rect">
            <a:avLst/>
          </a:prstGeom>
        </p:spPr>
      </p:pic>
      <p:sp>
        <p:nvSpPr>
          <p:cNvPr id="3" name="Ellipse 2"/>
          <p:cNvSpPr/>
          <p:nvPr>
            <p:custDataLst>
              <p:tags r:id="rId3"/>
            </p:custDataLst>
          </p:nvPr>
        </p:nvSpPr>
        <p:spPr>
          <a:xfrm>
            <a:off x="1882587" y="1810871"/>
            <a:ext cx="215154" cy="237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>
            <p:custDataLst>
              <p:tags r:id="rId4"/>
            </p:custDataLst>
          </p:nvPr>
        </p:nvSpPr>
        <p:spPr>
          <a:xfrm>
            <a:off x="2541494" y="1905000"/>
            <a:ext cx="206188" cy="2017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1320268" y="5934670"/>
            <a:ext cx="8950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0" cap="none" spc="0" dirty="0" smtClean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LIVE PUBLISHED ON FACEBOOK</a:t>
            </a:r>
            <a:endParaRPr lang="fr-FR" sz="5400" b="0" cap="none" spc="0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76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093437" y="697636"/>
            <a:ext cx="406068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THE TRAPS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48936" y="1440804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Mobility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713172" y="2235784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CH" sz="2400" dirty="0"/>
              <a:t>-&gt; </a:t>
            </a:r>
            <a:r>
              <a:rPr lang="fr-CH" sz="2400" b="1" dirty="0" err="1" smtClean="0"/>
              <a:t>Loss</a:t>
            </a:r>
            <a:r>
              <a:rPr lang="fr-CH" sz="2400" b="1" dirty="0" smtClean="0"/>
              <a:t> or </a:t>
            </a:r>
            <a:r>
              <a:rPr lang="fr-CH" sz="2400" b="1" dirty="0" err="1" smtClean="0"/>
              <a:t>theft</a:t>
            </a:r>
            <a:r>
              <a:rPr lang="fr-CH" sz="2400" b="1" dirty="0" smtClean="0"/>
              <a:t> of </a:t>
            </a:r>
            <a:r>
              <a:rPr lang="fr-CH" sz="2400" b="1" dirty="0" err="1" smtClean="0"/>
              <a:t>material</a:t>
            </a:r>
            <a:endParaRPr lang="fr-CH" sz="2400" b="1" dirty="0"/>
          </a:p>
          <a:p>
            <a:r>
              <a:rPr lang="fr-CH" sz="2400" dirty="0"/>
              <a:t>	- Laptop </a:t>
            </a:r>
            <a:r>
              <a:rPr lang="fr-CH" sz="2400" dirty="0" smtClean="0"/>
              <a:t>in the car</a:t>
            </a:r>
            <a:endParaRPr lang="fr-CH" sz="2400" dirty="0"/>
          </a:p>
          <a:p>
            <a:r>
              <a:rPr lang="fr-CH" sz="2400" dirty="0"/>
              <a:t>	- </a:t>
            </a:r>
            <a:r>
              <a:rPr lang="fr-CH" sz="2400" dirty="0" smtClean="0"/>
              <a:t>Laptop </a:t>
            </a:r>
            <a:r>
              <a:rPr lang="fr-CH" sz="2400" dirty="0" err="1" smtClean="0"/>
              <a:t>forgotten</a:t>
            </a:r>
            <a:r>
              <a:rPr lang="fr-CH" sz="2400" dirty="0" smtClean="0"/>
              <a:t> in a taxi</a:t>
            </a:r>
            <a:endParaRPr lang="fr-CH" sz="2400" dirty="0"/>
          </a:p>
          <a:p>
            <a:r>
              <a:rPr lang="fr-CH" sz="2400" dirty="0" smtClean="0"/>
              <a:t>-&gt; </a:t>
            </a:r>
            <a:r>
              <a:rPr lang="fr-CH" sz="2400" b="1" dirty="0" smtClean="0"/>
              <a:t>Data …</a:t>
            </a:r>
            <a:endParaRPr lang="fr-CH" sz="2400" b="1" dirty="0"/>
          </a:p>
          <a:p>
            <a:r>
              <a:rPr lang="fr-CH" sz="2400" dirty="0"/>
              <a:t>	- </a:t>
            </a:r>
            <a:r>
              <a:rPr lang="fr-CH" sz="2400" dirty="0" err="1" smtClean="0"/>
              <a:t>Encrypt</a:t>
            </a:r>
            <a:r>
              <a:rPr lang="fr-CH" sz="2400" dirty="0" smtClean="0"/>
              <a:t>!</a:t>
            </a:r>
            <a:r>
              <a:rPr lang="fr-CH" sz="2400" dirty="0"/>
              <a:t/>
            </a:r>
            <a:br>
              <a:rPr lang="fr-CH" sz="2400" dirty="0"/>
            </a:br>
            <a:r>
              <a:rPr lang="fr-CH" sz="2400" dirty="0"/>
              <a:t>-&gt; </a:t>
            </a:r>
            <a:r>
              <a:rPr lang="fr-CH" sz="2400" b="1" dirty="0" err="1" smtClean="0"/>
              <a:t>Speaking</a:t>
            </a:r>
            <a:r>
              <a:rPr lang="fr-CH" sz="2400" b="1" dirty="0" smtClean="0"/>
              <a:t> in public</a:t>
            </a:r>
            <a:endParaRPr lang="fr-CH" sz="2400" b="1" dirty="0"/>
          </a:p>
          <a:p>
            <a:r>
              <a:rPr lang="fr-CH" sz="2400" dirty="0"/>
              <a:t>	- </a:t>
            </a:r>
            <a:r>
              <a:rPr lang="fr-CH" sz="2400" dirty="0" err="1" smtClean="0"/>
              <a:t>Walls</a:t>
            </a:r>
            <a:r>
              <a:rPr lang="fr-CH" sz="2400" dirty="0" smtClean="0"/>
              <a:t> have </a:t>
            </a:r>
            <a:r>
              <a:rPr lang="fr-CH" sz="2400" dirty="0" err="1" smtClean="0"/>
              <a:t>ears</a:t>
            </a:r>
            <a:r>
              <a:rPr lang="fr-CH" sz="2400" dirty="0" smtClean="0"/>
              <a:t>!</a:t>
            </a:r>
            <a:r>
              <a:rPr lang="fr-CH" sz="2400" dirty="0"/>
              <a:t/>
            </a:r>
            <a:br>
              <a:rPr lang="fr-CH" sz="2400" dirty="0"/>
            </a:br>
            <a:r>
              <a:rPr lang="fr-CH" sz="2400" dirty="0"/>
              <a:t>-&gt; </a:t>
            </a:r>
            <a:r>
              <a:rPr lang="fr-CH" sz="2400" b="1" dirty="0"/>
              <a:t>Laptop </a:t>
            </a:r>
            <a:r>
              <a:rPr lang="fr-CH" sz="2400" b="1" dirty="0" smtClean="0"/>
              <a:t>in plane and train</a:t>
            </a:r>
            <a:r>
              <a:rPr lang="fr-CH" sz="2400" dirty="0"/>
              <a:t/>
            </a:r>
            <a:br>
              <a:rPr lang="fr-CH" sz="2400" dirty="0"/>
            </a:br>
            <a:r>
              <a:rPr lang="fr-CH" sz="2400" dirty="0"/>
              <a:t>	- </a:t>
            </a:r>
            <a:r>
              <a:rPr lang="fr-LU" sz="2400" dirty="0" err="1" smtClean="0"/>
              <a:t>Prying</a:t>
            </a:r>
            <a:r>
              <a:rPr lang="fr-LU" sz="2400" dirty="0" smtClean="0"/>
              <a:t> </a:t>
            </a:r>
            <a:r>
              <a:rPr lang="fr-LU" sz="2400" dirty="0" err="1" smtClean="0"/>
              <a:t>eyes</a:t>
            </a:r>
            <a:endParaRPr lang="fr-LU" sz="2400" dirty="0" smtClean="0"/>
          </a:p>
          <a:p>
            <a:r>
              <a:rPr lang="fr-CH" sz="2400" dirty="0"/>
              <a:t>-&gt; </a:t>
            </a:r>
            <a:r>
              <a:rPr lang="fr-CH" sz="2400" b="1" dirty="0"/>
              <a:t>Wifi </a:t>
            </a:r>
          </a:p>
          <a:p>
            <a:r>
              <a:rPr lang="fr-CH" sz="2400" dirty="0"/>
              <a:t>	- Be </a:t>
            </a:r>
            <a:r>
              <a:rPr lang="fr-CH" sz="2400" dirty="0" err="1"/>
              <a:t>careful</a:t>
            </a:r>
            <a:r>
              <a:rPr lang="fr-CH" sz="2400" dirty="0"/>
              <a:t>!</a:t>
            </a:r>
          </a:p>
          <a:p>
            <a:endParaRPr lang="de-DE" sz="2400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4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4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8274413" y="5850526"/>
            <a:ext cx="16778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Vidéo 27</a:t>
            </a: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328689" y="3767324"/>
            <a:ext cx="3569318" cy="19909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Image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 rot="625406">
            <a:off x="8243951" y="695028"/>
            <a:ext cx="2496277" cy="268866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790541" y="788894"/>
            <a:ext cx="471046" cy="594668"/>
          </a:xfrm>
          <a:prstGeom prst="rect">
            <a:avLst/>
          </a:prstGeom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0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02782" y="1515331"/>
            <a:ext cx="674379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Do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want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to hack?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7246339" y="3780833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7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Robots.txt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8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Crack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10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Big hack</a:t>
            </a: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9" name="Rectangle 8"/>
          <p:cNvSpPr/>
          <p:nvPr>
            <p:custDataLst>
              <p:tags r:id="rId4"/>
            </p:custDataLst>
          </p:nvPr>
        </p:nvSpPr>
        <p:spPr>
          <a:xfrm>
            <a:off x="513845" y="264017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https://www.hackthis.co.uk/</a:t>
            </a: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 rot="20836865">
            <a:off x="408463" y="2793667"/>
            <a:ext cx="9047363" cy="952354"/>
          </a:xfrm>
          <a:prstGeom prst="rect">
            <a:avLst/>
          </a:prstGeom>
        </p:spPr>
      </p:pic>
      <p:sp>
        <p:nvSpPr>
          <p:cNvPr id="4" name="Rectangle 3"/>
          <p:cNvSpPr/>
          <p:nvPr>
            <p:custDataLst>
              <p:tags r:id="rId6"/>
            </p:custDataLst>
          </p:nvPr>
        </p:nvSpPr>
        <p:spPr>
          <a:xfrm rot="20557638">
            <a:off x="1072771" y="5599684"/>
            <a:ext cx="2490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LU" dirty="0"/>
              <a:t>https://crackstation.net/</a:t>
            </a:r>
          </a:p>
        </p:txBody>
      </p:sp>
      <p:sp>
        <p:nvSpPr>
          <p:cNvPr id="5" name="Rectangle 4"/>
          <p:cNvSpPr/>
          <p:nvPr>
            <p:custDataLst>
              <p:tags r:id="rId7"/>
            </p:custDataLst>
          </p:nvPr>
        </p:nvSpPr>
        <p:spPr>
          <a:xfrm rot="20627813">
            <a:off x="861876" y="5658943"/>
            <a:ext cx="5528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LU" dirty="0"/>
              <a:t>https://www.hackthis.co.uk/levels/extras/level10pass.txt</a:t>
            </a:r>
          </a:p>
        </p:txBody>
      </p:sp>
      <p:pic>
        <p:nvPicPr>
          <p:cNvPr id="11" name="Image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35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02782" y="1515331"/>
            <a:ext cx="674379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Do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want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to hack?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7246339" y="3780833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7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Robots.txt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8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Crack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10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Big hack</a:t>
            </a: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9" name="Rectangle 8"/>
          <p:cNvSpPr/>
          <p:nvPr>
            <p:custDataLst>
              <p:tags r:id="rId4"/>
            </p:custDataLst>
          </p:nvPr>
        </p:nvSpPr>
        <p:spPr>
          <a:xfrm>
            <a:off x="513845" y="264017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https://www.hackthis.co.uk/</a:t>
            </a: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 rot="20836865">
            <a:off x="408463" y="2793667"/>
            <a:ext cx="9047363" cy="952354"/>
          </a:xfrm>
          <a:prstGeom prst="rect">
            <a:avLst/>
          </a:prstGeom>
        </p:spPr>
      </p:pic>
      <p:sp>
        <p:nvSpPr>
          <p:cNvPr id="4" name="Rectangle 3"/>
          <p:cNvSpPr/>
          <p:nvPr>
            <p:custDataLst>
              <p:tags r:id="rId6"/>
            </p:custDataLst>
          </p:nvPr>
        </p:nvSpPr>
        <p:spPr>
          <a:xfrm rot="20557638">
            <a:off x="1072771" y="5599684"/>
            <a:ext cx="2490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LU" dirty="0"/>
              <a:t>https://crackstation.net/</a:t>
            </a:r>
          </a:p>
        </p:txBody>
      </p:sp>
      <p:sp>
        <p:nvSpPr>
          <p:cNvPr id="5" name="Rectangle 4"/>
          <p:cNvSpPr/>
          <p:nvPr>
            <p:custDataLst>
              <p:tags r:id="rId7"/>
            </p:custDataLst>
          </p:nvPr>
        </p:nvSpPr>
        <p:spPr>
          <a:xfrm rot="20627813">
            <a:off x="861876" y="5658943"/>
            <a:ext cx="5528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LU" dirty="0"/>
              <a:t>https://www.hackthis.co.uk/levels/extras/level10pass.txt</a:t>
            </a:r>
          </a:p>
        </p:txBody>
      </p:sp>
      <p:pic>
        <p:nvPicPr>
          <p:cNvPr id="6" name="Image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 rot="21151793">
            <a:off x="639512" y="955323"/>
            <a:ext cx="7477418" cy="174343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 rot="403108">
            <a:off x="3804491" y="2249752"/>
            <a:ext cx="7642111" cy="193868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13845" y="3363572"/>
            <a:ext cx="7544499" cy="204869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/>
          <a:stretch>
            <a:fillRect/>
          </a:stretch>
        </p:blipFill>
        <p:spPr>
          <a:xfrm rot="281352">
            <a:off x="2552508" y="4585271"/>
            <a:ext cx="8621295" cy="1754890"/>
          </a:xfrm>
          <a:prstGeom prst="rect">
            <a:avLst/>
          </a:prstGeom>
        </p:spPr>
      </p:pic>
      <p:pic>
        <p:nvPicPr>
          <p:cNvPr id="17" name="Image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8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Why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so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much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effort?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encrypted-tbn1.gstatic.com/images?q=tbn:ANd9GcS9JD3f_vh0cV6Y0980JiykDZfkyH3pUCdpGe0NqDt4on9AaIju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007" y="2459459"/>
            <a:ext cx="4651005" cy="372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>
            <p:custDataLst>
              <p:tags r:id="rId4"/>
            </p:custDataLst>
          </p:nvPr>
        </p:nvSpPr>
        <p:spPr>
          <a:xfrm>
            <a:off x="970624" y="3197207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Lucrative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market</a:t>
            </a: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Competition</a:t>
            </a: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Ease</a:t>
            </a: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Example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data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prices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: </a:t>
            </a: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Login/</a:t>
            </a:r>
            <a:r>
              <a:rPr lang="de-DE" sz="2800" dirty="0" err="1">
                <a:ea typeface="ＭＳ Ｐゴシック" pitchFamily="-108" charset="-128"/>
                <a:cs typeface="ＭＳ Ｐゴシック" pitchFamily="-108" charset="-128"/>
              </a:rPr>
              <a:t>password</a:t>
            </a: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 : 70€</a:t>
            </a: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Medical Data </a:t>
            </a: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: 55€</a:t>
            </a: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Financial Data </a:t>
            </a: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: 35€</a:t>
            </a: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Civil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Status </a:t>
            </a: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: 6€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8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911439" y="2853249"/>
            <a:ext cx="10434222" cy="9573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r>
              <a:rPr lang="fr-FR" sz="7200" b="1" dirty="0" smtClean="0">
                <a:solidFill>
                  <a:srgbClr val="0070C0"/>
                </a:solidFill>
              </a:rPr>
              <a:t>Information </a:t>
            </a:r>
            <a:r>
              <a:rPr lang="fr-FR" sz="7200" b="1" dirty="0" err="1" smtClean="0">
                <a:solidFill>
                  <a:srgbClr val="0070C0"/>
                </a:solidFill>
              </a:rPr>
              <a:t>security</a:t>
            </a:r>
            <a:r>
              <a:rPr lang="fr-FR" sz="7200" b="1" dirty="0" smtClean="0">
                <a:solidFill>
                  <a:srgbClr val="0070C0"/>
                </a:solidFill>
              </a:rPr>
              <a:t>?</a:t>
            </a:r>
            <a:endParaRPr lang="fr-FR" sz="7200" b="1" dirty="0">
              <a:solidFill>
                <a:srgbClr val="0070C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589903" y="1851503"/>
            <a:ext cx="460839" cy="478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50000" b="1" dirty="0">
              <a:solidFill>
                <a:srgbClr val="0070C0"/>
              </a:solidFill>
            </a:endParaRPr>
          </a:p>
        </p:txBody>
      </p:sp>
      <p:sp>
        <p:nvSpPr>
          <p:cNvPr id="8" name="AutoShape 2" descr="data:image/jpeg;base64,/9j/4AAQSkZJRgABAQAAAQABAAD/2wCEAAkGBxASDg8NDA0NDw0NDRANDg0NDw8NDQwPFBEWFxcRFh8YHCkgGCYlGxYVIT0iJSotLjE6GB8/OD84OiktLisBCgoKBQUFDgUFDisZExkrKysrKysrKysrKysrKysrKysrKysrKysrKysrKysrKysrKysrKysrKysrKysrKysrK//AABEIAPYAzQMBIgACEQEDEQH/xAAcAAEAAgIDAQAAAAAAAAAAAAAABQYEBwECAwj/xABHEAACAgECAgYFBQsLBQAAAAAAAQIDBAURITEGBxJBUWETMnGBkRQiUqHRIzM1QmJyc5KTsrMVJDRDVFVjdHWxtBYXJYLh/8QAFAEBAAAAAAAAAAAAAAAAAAAAAP/EABQRAQAAAAAAAAAAAAAAAAAAAAD/2gAMAwEAAhEDEQA/AN4gAAAAAAAAAAAAAAAAAAAAAAAAAAAAAAAAAAAAAAAAFR6Q9YunYjlB3PIvjwdOJta4vwlLdQj7G9/IC3Bs0brXW7nW7xw66cSD3Slt8pv8nvJdlezsv2lK1PWcrJb+V5WRem93C2yUq17I+qvcgPo/O6VafS3G/UMSE1zg7q3Yv/VPf6iEv60dIi2llTm19DGyWvi4JM+fEvA5A3vPrb0xcvlcvZQl/vJHMOtrTHzeXHzlRv8A7NmhwB9C4vWVpM32Vm9h/wCNRkVx+Lj2frJ7T9Yx8hb4mVj5CXP0F0LGvbs+B8uBcGpLhKL3jJcJRfin3AfVcr9uD4e3gFkI+fdD6wdRxto/KHk0rnTmb3rbfuk3215cdl4GyOjfTfEzXGqLeJmS4LGvl2qrpeFU+/2NJvw7wL6r0d1YVqWfKEnCxOMlzjLg0ZNOorxAnlI7EZTmJ95mV3bge4OqkdgAAAAAAAAAAA+d+nHTLOyb8jGsvdeNVfbSsejeuucYTlH7px3nulxTe3gkVFGdrv8ATcz/ADuT/GkYQAGbpOkZOVP0eFjW3yT2fo47xg/ypP5sPe0XPB6sLIpS1LNpx1zdOPF5V+23JvhGD/WQGvzg2jDQtIo22w8jLnH8fLyHWt/zatov2NHdalRB/cNK0mvwl8khOz3yb4gar7S8Ucm1n0gm+DxNPa8HiVtHjK3EsTWRoumyT5vGrlhWPz7UHuBq8GxMroZgX7vByLsK58qc37tiyf0VNfOh7Zb+wpmu6Hk4dvocyl1yabhL1qro/ShJcJd3mt1ukBHHDXicgDYXQ/pqpqGBq1j7PCGNqE3vZjS7oXN+tB/SfFd/DjGy5N1lFsqbl2Zwfuku6S8UzS5sjonqTzsGeHa3LO02t3Ys36+RhppSpfi4cNvbH8pgW3E1TzJzD1DfvNa4+Y13k3gahy4gbGx8jcy4yKpp+dvtxJ/Gv3AzwdYs7AAAAAAAAAfND0LKzNRzKsKidslm5Hbkvm1VJ3S4zk+EfZze3Dc2X0Z6pMepRt1Oz5Vatn6CtyrxYPwb4Ss9+yfejY2Li11R7FNcK4uUpuNcVBOcm3KT25tttt9+56SAirKo1VKmiEKqoLaNVUVXXFeCS4FW1VviW/MhwK5n42+4FNyoNs8IYjfcWSWnbvkZWNpfkBX6NOb7iQp0ryLNj6Z5GfVgLwAq1ek+Rmy0yFtEsPMh6XEn+K/Xol3WVvnFrfu8/F72WOGvA9Pkq8APm/pZ0fswMueLY+3HZWUXbbK+mXqz8nwaa8U+7ZuHN2dc+kxnpteVsu3hXxXa7/Q3NQcf13W/caTAEn0Z1Z4mdjZie0abouznxpfzbF+o5e/YjDhoDZXSbBVGbfVDhBT7de3LsTSkkvZvt7jGxsjZklr8nZj6Zky9a/SsZzfjYovtP6yCi9mBbdMzOXEt2m5O+xrjT7uKLhpN/IC6UT3RkEdhT4IkIgcgAAAAAAAHDOQBj3V7mBbi7ks0dHACIjgrwMqrES7jNVZ3UQPGFKPRQO4A42GxyAKl1rSitEzO1yaoS/OeRWl9ex87m4+vLW1GmjToS+6XTWTclt82qG6gn+dPiv0bNOAAD2wsOd1tWPV98vthTDg3tKclFN+S33A2hmw/8bpEXzWl0z900mivWLiXDpa4q30Vf3vGqhjQXhGuO23x3KjdzAyMOXEtmkT5FRxOZatIXIC66fLgiXr5ENpy4ImK+QHcAAAAAAAAAAAAAAAAAACJ6T9IKMHFnlZL4L5tda++X2tcK4+b+pJt8EefSrpNj4FHp8mW8pbqqmGztvmvxYr4bt8F8D576UdI8jPyHkZUkkt400Rb9Fjwb9WPi3st5c3t4JJBi63qtuXk25eQ97bpdpperXHlGEfJLZf/AFswgABsLqr0fs+k1i+PzKO1RhJ/1uQ04ysXlFbr2uXfErnQ3ovZn3uO7qxKdpZWT3Vw+hHxk+7w5vwezdWzK1GFGPBV41EFVRUuUILv9rAhdUu3bbe7b3bfNsg58zMy7d2Y1cN2Bk4VfFFt0irkQem43FFw0rG5ATmBDgiUhyMTFr2RmIDkAAAAAAAAAAAAAAAArPTfplRp1W8trcqyLdGMntKXd25v8WO/f3925gdYXTyvAh6CjsW59kd4VvjDHi+Vlm31R5vyXE0NnZlt1s78i2dt1r7U7JveUn/sl3bLgu4D31rV78u+WTmWOy2fDwhXHuhBfixXh73u228EAAT/AEQ6KXZ9j2focSl/znLkvmVr6EfpSa7u7db80nm9C+hc8v8AnWU5UadB7St5WZUl/V0+PnLku7d77bBzs+EK4Y2NXGnFpXZqphwjH8p+LfF7vxfmwF99NFEMPCh6LFq5R/Htl32Tfe2VzMydzjLytzC4tgcc2Z2Fi7vkc4mLv3Fj03A5cAPTS8LlwLVg4+yR4YGHttwJmmvYD0riehwjkAAAAAAAAAAAAAAFS6xOmEdPxvufZlm3pxx65cYx253T8o7rh3vZeLVqutjCMpzajCEXOUnyjFLdt+4+YulOuTzs27Ms3Ssl2aoP+qoi32IfB7vzcvECOycidlk7bpystsk52WTe8pyfNs8wABeug/QlWwjqGpqUML1qMfjG3Pf0vGMPPnL2bOTq76IwvX8pZ8e1hVTcaaHyzbovin+RFrj4tNck07lrWqSnJyk/JJcFFeCA41bVe1tFKMK4RUK6oJRrqglsoxS5cNit5WTuzrlZO7MaMW2Byk2yQw8TfuO2Fh77cCy6dp/LgB56dp/LgWXBwttuB3wsPbbgStVWwHFNWxkJBI5AAAAAAAAAAAAAAAAAqPWrnunRsrs+teoYy842zUZr9Ttnzwbs69bGtPxYp+tnxb80qLuHxa+BpMAe2FjStuqog9p33V0QbW6UrJqKfxaPEsXV3Up6xgRfFfKHP3wrnNfXEDbGsOFMYYlC7NGLXGiuPgopJt+L37yn5+Ru2TmvX72WPxnJ/FsquRPdgdVxZJYONvsYONDdll0rH5ASOmYPLgWfCxNu4x9Ox+CJumsDmqvY9UgjkAAAAAAAAAAAAAAAAAAANZde/wDQsP8Azr/gzNLm6Ovf+hYf+df8GZpcAWjqv/DmB+ff/wAS4q5aOq78OYH59/8AxLgLjrEvnS9rK9Y+JPavzl7WQM+YGZgx4ot+jw5FT09cUXHR1yAtODDgiSijBwuSM9AcgAAAAAAAAAAAAAAAAAAAAKn1h9FLNRoopqurpdN/pnKyMpqS7Eo7LZ/lFE/7M5P9vx/2Vn2m5wBpd9TeQueoY/7Kz7SR6K9XssHUMfNtz8ecMeVjdca7Iyl26Z18G3w4z39xtK1ERnUbgUHVauL9rISdD3Lvm4G/cRstL48gInAp4ot2kw5GFi6ds+RP4GNtsBMYi4GajHx4GSgAAAAAAAAAAAAAAAAAAAAAADV/XLr2Xi2YKw8q2hWwyXYq9l23F1dlvdd3afxNdf8AXGqf3lk/GH2AfSckY9tW586f9cap/eWT8YfYSXRnpjqVmoYVVuoZE67M3GrnBuO04StinF8O9NgbstxUeDwl4GTk5KUpLwk19ZjfLV4geleIjMppSMOvLRl03pgZkEdzzhI9AAAAAAAAAAAAAAAAAAAAAADT3X399079Hl/vUGqzanX399079Hl/vUGqwBK9Efwnp/8AqGL/AB4EUSvRH8J6f/qGL/HgBubWc/s3WrflbNfCTIh6px5nl0kt2yL/ANPb++yvSve4FwxtS3fMnsDK32NfYNz3LbpNnIC5Y09zKRH4T4IkIgcgAAAAAAAAAAAAAAAAAAAANO9fkl6XTt2vveX+9Qaq7a8V8T6xvxa57elrrntvt24Rltv4bnl/JuP/AGej9lD7APlPtrxXxJbojJfynp/FfhDF7/8AHgfSNuBSuWPR+yr+wi8pKD7VdOPGUXumqa901ya4AUjpMv5zkfp7f32VyUeJbdVolOc5y9acpSftb3ZDywXvyA8MCPFFw0hciCw8J78i0aXRtsBY8HkiRiYOJHgZ0QOQAAAAAAAAAAAAAAAAAAAAAAAedkSPycfck2jpKsCs5Gnb9xiPSvItsqPI6/JvICtU6Zt3Epi4m3cSSx/I9I1AdaYbHujhI5AAAAAAAAAAAAAAAAAAAAAAAAAAAAAAAAAAAAAAAAAAAAAAP//Z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155575" y="-2324100"/>
            <a:ext cx="4038600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Pourquoi tant d’effort 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encrypted-tbn1.gstatic.com/images?q=tbn:ANd9GcS9JD3f_vh0cV6Y0980JiykDZfkyH3pUCdpGe0NqDt4on9AaIju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995" y="3105788"/>
            <a:ext cx="4651005" cy="372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>
            <p:custDataLst>
              <p:tags r:id="rId4"/>
            </p:custDataLst>
          </p:nvPr>
        </p:nvSpPr>
        <p:spPr>
          <a:xfrm>
            <a:off x="970623" y="3197207"/>
            <a:ext cx="810711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Phishing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Campaign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≈ 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2.000.000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users</a:t>
            </a:r>
            <a:endParaRPr lang="fr-LU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5% 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have a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valid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address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(100.000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users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)</a:t>
            </a:r>
            <a:endParaRPr lang="fr-LU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5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% 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of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them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answer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(5.000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users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)</a:t>
            </a:r>
            <a:endParaRPr lang="fr-LU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2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% 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of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them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pay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≈$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1.200 (100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users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)</a:t>
            </a:r>
            <a:endParaRPr lang="fr-LU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A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Phishing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Campaign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≈$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120.000</a:t>
            </a:r>
          </a:p>
          <a:p>
            <a:pPr lvl="1"/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6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4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" name="Ellipse 1"/>
          <p:cNvSpPr/>
          <p:nvPr>
            <p:custDataLst>
              <p:tags r:id="rId2"/>
            </p:custDataLst>
          </p:nvPr>
        </p:nvSpPr>
        <p:spPr>
          <a:xfrm>
            <a:off x="654424" y="4728882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GYM CENTER</a:t>
            </a:r>
            <a:endParaRPr lang="fr-LU" dirty="0"/>
          </a:p>
        </p:txBody>
      </p:sp>
      <p:sp>
        <p:nvSpPr>
          <p:cNvPr id="7" name="Ellipse 6"/>
          <p:cNvSpPr/>
          <p:nvPr>
            <p:custDataLst>
              <p:tags r:id="rId3"/>
            </p:custDataLst>
          </p:nvPr>
        </p:nvSpPr>
        <p:spPr>
          <a:xfrm>
            <a:off x="5002303" y="3119717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SOCIAL NETWORK APP</a:t>
            </a:r>
            <a:endParaRPr lang="fr-LU" dirty="0"/>
          </a:p>
        </p:txBody>
      </p:sp>
      <p:sp>
        <p:nvSpPr>
          <p:cNvPr id="8" name="Ellipse 7"/>
          <p:cNvSpPr/>
          <p:nvPr>
            <p:custDataLst>
              <p:tags r:id="rId4"/>
            </p:custDataLst>
          </p:nvPr>
        </p:nvSpPr>
        <p:spPr>
          <a:xfrm>
            <a:off x="9574305" y="1748117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BROKER</a:t>
            </a:r>
            <a:endParaRPr lang="fr-LU" dirty="0"/>
          </a:p>
        </p:txBody>
      </p:sp>
      <p:sp>
        <p:nvSpPr>
          <p:cNvPr id="10" name="Ellipse 9"/>
          <p:cNvSpPr/>
          <p:nvPr>
            <p:custDataLst>
              <p:tags r:id="rId5"/>
            </p:custDataLst>
          </p:nvPr>
        </p:nvSpPr>
        <p:spPr>
          <a:xfrm>
            <a:off x="9619287" y="4764740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MARKETING Co.</a:t>
            </a:r>
            <a:endParaRPr lang="fr-LU" dirty="0"/>
          </a:p>
        </p:txBody>
      </p:sp>
      <p:sp>
        <p:nvSpPr>
          <p:cNvPr id="11" name="Ellipse 10"/>
          <p:cNvSpPr/>
          <p:nvPr>
            <p:custDataLst>
              <p:tags r:id="rId6"/>
            </p:custDataLst>
          </p:nvPr>
        </p:nvSpPr>
        <p:spPr>
          <a:xfrm>
            <a:off x="708212" y="1618129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YOU</a:t>
            </a:r>
            <a:endParaRPr lang="fr-LU" dirty="0"/>
          </a:p>
        </p:txBody>
      </p:sp>
      <p:cxnSp>
        <p:nvCxnSpPr>
          <p:cNvPr id="4" name="Connecteur droit avec flèche 3"/>
          <p:cNvCxnSpPr/>
          <p:nvPr>
            <p:custDataLst>
              <p:tags r:id="rId7"/>
            </p:custDataLst>
          </p:nvPr>
        </p:nvCxnSpPr>
        <p:spPr>
          <a:xfrm>
            <a:off x="2931459" y="2411506"/>
            <a:ext cx="2173941" cy="8964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>
            <p:custDataLst>
              <p:tags r:id="rId8"/>
            </p:custDataLst>
          </p:nvPr>
        </p:nvSpPr>
        <p:spPr>
          <a:xfrm>
            <a:off x="3890682" y="1813079"/>
            <a:ext cx="24294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smtClean="0"/>
              <a:t>1- Name, First </a:t>
            </a:r>
            <a:r>
              <a:rPr lang="fr-LU" sz="1400" dirty="0" err="1" smtClean="0"/>
              <a:t>name</a:t>
            </a:r>
            <a:r>
              <a:rPr lang="fr-LU" sz="1400" dirty="0" smtClean="0"/>
              <a:t/>
            </a:r>
            <a:br>
              <a:rPr lang="fr-LU" sz="1400" dirty="0" smtClean="0"/>
            </a:br>
            <a:r>
              <a:rPr lang="fr-LU" sz="1400" dirty="0" smtClean="0"/>
              <a:t>2- </a:t>
            </a:r>
            <a:r>
              <a:rPr lang="fr-LU" sz="1400" dirty="0" err="1" smtClean="0"/>
              <a:t>Pictures</a:t>
            </a:r>
            <a:r>
              <a:rPr lang="fr-LU" sz="1400" dirty="0" smtClean="0"/>
              <a:t>, </a:t>
            </a:r>
            <a:r>
              <a:rPr lang="fr-LU" sz="1400" dirty="0" err="1" smtClean="0"/>
              <a:t>Videos</a:t>
            </a:r>
            <a:endParaRPr lang="fr-LU" sz="1400" dirty="0" smtClean="0"/>
          </a:p>
          <a:p>
            <a:r>
              <a:rPr lang="fr-LU" sz="1400" dirty="0" smtClean="0"/>
              <a:t>3- Localisation</a:t>
            </a:r>
            <a:br>
              <a:rPr lang="fr-LU" sz="1400" dirty="0" smtClean="0"/>
            </a:br>
            <a:r>
              <a:rPr lang="fr-LU" sz="1400" dirty="0" smtClean="0"/>
              <a:t>4- Comment</a:t>
            </a:r>
            <a:endParaRPr lang="fr-LU" sz="1400" dirty="0"/>
          </a:p>
        </p:txBody>
      </p:sp>
      <p:cxnSp>
        <p:nvCxnSpPr>
          <p:cNvPr id="16" name="Connecteur droit avec flèche 15"/>
          <p:cNvCxnSpPr/>
          <p:nvPr>
            <p:custDataLst>
              <p:tags r:id="rId9"/>
            </p:custDataLst>
          </p:nvPr>
        </p:nvCxnSpPr>
        <p:spPr>
          <a:xfrm flipV="1">
            <a:off x="7433985" y="2550459"/>
            <a:ext cx="2057400" cy="81578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>
            <p:custDataLst>
              <p:tags r:id="rId10"/>
            </p:custDataLst>
          </p:nvPr>
        </p:nvSpPr>
        <p:spPr>
          <a:xfrm>
            <a:off x="6799888" y="1955901"/>
            <a:ext cx="24294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smtClean="0"/>
              <a:t>1- Name, First </a:t>
            </a:r>
            <a:r>
              <a:rPr lang="fr-LU" sz="1400" dirty="0" err="1" smtClean="0"/>
              <a:t>name</a:t>
            </a:r>
            <a:r>
              <a:rPr lang="fr-LU" sz="1400" dirty="0" smtClean="0"/>
              <a:t> : 0,002 €</a:t>
            </a:r>
            <a:br>
              <a:rPr lang="fr-LU" sz="1400" dirty="0" smtClean="0"/>
            </a:br>
            <a:r>
              <a:rPr lang="fr-LU" sz="1400" dirty="0" smtClean="0"/>
              <a:t>2- </a:t>
            </a:r>
            <a:r>
              <a:rPr lang="fr-LU" sz="1400" dirty="0" err="1" smtClean="0"/>
              <a:t>Pictures</a:t>
            </a:r>
            <a:r>
              <a:rPr lang="fr-LU" sz="1400" dirty="0" smtClean="0"/>
              <a:t>, </a:t>
            </a:r>
            <a:r>
              <a:rPr lang="fr-LU" sz="1400" dirty="0" err="1" smtClean="0"/>
              <a:t>Videos</a:t>
            </a:r>
            <a:r>
              <a:rPr lang="fr-LU" sz="1400" dirty="0" smtClean="0"/>
              <a:t> : 0,005 €</a:t>
            </a:r>
          </a:p>
          <a:p>
            <a:r>
              <a:rPr lang="fr-LU" sz="1400" dirty="0" smtClean="0"/>
              <a:t>3- Localisation : 0,1 €</a:t>
            </a:r>
            <a:br>
              <a:rPr lang="fr-LU" sz="1400" dirty="0" smtClean="0"/>
            </a:br>
            <a:r>
              <a:rPr lang="fr-LU" sz="1400" dirty="0" smtClean="0"/>
              <a:t>4- Comment : 0,5 €</a:t>
            </a:r>
            <a:endParaRPr lang="fr-LU" sz="1400" dirty="0"/>
          </a:p>
        </p:txBody>
      </p:sp>
      <p:cxnSp>
        <p:nvCxnSpPr>
          <p:cNvPr id="19" name="Connecteur droit avec flèche 18"/>
          <p:cNvCxnSpPr/>
          <p:nvPr>
            <p:custDataLst>
              <p:tags r:id="rId11"/>
            </p:custDataLst>
          </p:nvPr>
        </p:nvCxnSpPr>
        <p:spPr>
          <a:xfrm>
            <a:off x="10757805" y="2859741"/>
            <a:ext cx="0" cy="17996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>
            <p:custDataLst>
              <p:tags r:id="rId12"/>
            </p:custDataLst>
          </p:nvPr>
        </p:nvSpPr>
        <p:spPr>
          <a:xfrm>
            <a:off x="8538876" y="3036762"/>
            <a:ext cx="24294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err="1" smtClean="0"/>
              <a:t>Preconfigured</a:t>
            </a:r>
            <a:r>
              <a:rPr lang="fr-LU" sz="1400" dirty="0" smtClean="0"/>
              <a:t> data :</a:t>
            </a:r>
          </a:p>
          <a:p>
            <a:pPr marL="285750" indent="-285750">
              <a:buFontTx/>
              <a:buChar char="-"/>
            </a:pPr>
            <a:r>
              <a:rPr lang="fr-LU" sz="1400" dirty="0" smtClean="0"/>
              <a:t>Ex: user </a:t>
            </a:r>
            <a:r>
              <a:rPr lang="fr-LU" sz="1400" dirty="0" err="1" smtClean="0"/>
              <a:t>who</a:t>
            </a:r>
            <a:r>
              <a:rPr lang="fr-LU" sz="1400" dirty="0" smtClean="0"/>
              <a:t> </a:t>
            </a:r>
            <a:r>
              <a:rPr lang="fr-LU" sz="1400" dirty="0" err="1" smtClean="0"/>
              <a:t>said</a:t>
            </a:r>
            <a:r>
              <a:rPr lang="fr-LU" sz="1400" dirty="0" smtClean="0"/>
              <a:t> : I </a:t>
            </a:r>
            <a:r>
              <a:rPr lang="fr-LU" sz="1400" dirty="0" err="1" smtClean="0"/>
              <a:t>will</a:t>
            </a:r>
            <a:r>
              <a:rPr lang="fr-LU" sz="1400" dirty="0" smtClean="0"/>
              <a:t> </a:t>
            </a:r>
            <a:r>
              <a:rPr lang="fr-LU" sz="1400" dirty="0" err="1" smtClean="0"/>
              <a:t>register</a:t>
            </a:r>
            <a:r>
              <a:rPr lang="fr-LU" sz="1400" dirty="0" smtClean="0"/>
              <a:t> in a gym club </a:t>
            </a:r>
          </a:p>
          <a:p>
            <a:pPr marL="285750" indent="-285750">
              <a:buFontTx/>
              <a:buChar char="-"/>
            </a:pPr>
            <a:r>
              <a:rPr lang="fr-LU" sz="1400" dirty="0" smtClean="0"/>
              <a:t>Localisation of the user</a:t>
            </a:r>
          </a:p>
          <a:p>
            <a:pPr marL="285750" indent="-285750">
              <a:buFontTx/>
              <a:buChar char="-"/>
            </a:pPr>
            <a:r>
              <a:rPr lang="fr-LU" sz="1400" dirty="0" err="1" smtClean="0"/>
              <a:t>Birth</a:t>
            </a:r>
            <a:r>
              <a:rPr lang="fr-LU" sz="1400" dirty="0" smtClean="0"/>
              <a:t> date</a:t>
            </a:r>
          </a:p>
          <a:p>
            <a:pPr marL="285750" indent="-285750">
              <a:buFontTx/>
              <a:buChar char="-"/>
            </a:pPr>
            <a:r>
              <a:rPr lang="fr-LU" sz="1400" dirty="0" smtClean="0"/>
              <a:t>Email</a:t>
            </a:r>
          </a:p>
          <a:p>
            <a:pPr marL="285750" indent="-285750">
              <a:buFontTx/>
              <a:buChar char="-"/>
            </a:pPr>
            <a:r>
              <a:rPr lang="fr-LU" sz="1400" dirty="0" smtClean="0"/>
              <a:t>Phone </a:t>
            </a:r>
            <a:r>
              <a:rPr lang="fr-LU" sz="1400" dirty="0" err="1" smtClean="0"/>
              <a:t>number</a:t>
            </a:r>
            <a:endParaRPr lang="fr-LU" sz="1400" dirty="0" smtClean="0"/>
          </a:p>
          <a:p>
            <a:pPr marL="285750" indent="-285750">
              <a:buFontTx/>
              <a:buChar char="-"/>
            </a:pPr>
            <a:r>
              <a:rPr lang="fr-LU" sz="1400" dirty="0" smtClean="0"/>
              <a:t>…</a:t>
            </a:r>
            <a:endParaRPr lang="fr-LU" sz="1400" dirty="0"/>
          </a:p>
        </p:txBody>
      </p:sp>
      <p:cxnSp>
        <p:nvCxnSpPr>
          <p:cNvPr id="21" name="Connecteur droit avec flèche 20"/>
          <p:cNvCxnSpPr/>
          <p:nvPr>
            <p:custDataLst>
              <p:tags r:id="rId13"/>
            </p:custDataLst>
          </p:nvPr>
        </p:nvCxnSpPr>
        <p:spPr>
          <a:xfrm flipH="1">
            <a:off x="3182471" y="5307104"/>
            <a:ext cx="630891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>
            <p:custDataLst>
              <p:tags r:id="rId14"/>
            </p:custDataLst>
          </p:nvPr>
        </p:nvSpPr>
        <p:spPr>
          <a:xfrm>
            <a:off x="4849903" y="5322825"/>
            <a:ext cx="24294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err="1" smtClean="0"/>
              <a:t>Elaborate</a:t>
            </a:r>
            <a:r>
              <a:rPr lang="fr-LU" sz="1400" dirty="0" smtClean="0"/>
              <a:t> data:</a:t>
            </a:r>
          </a:p>
          <a:p>
            <a:r>
              <a:rPr lang="fr-LU" sz="1400" dirty="0" smtClean="0"/>
              <a:t>- This </a:t>
            </a:r>
            <a:r>
              <a:rPr lang="fr-LU" sz="1400" dirty="0" err="1" smtClean="0"/>
              <a:t>person</a:t>
            </a:r>
            <a:r>
              <a:rPr lang="fr-LU" sz="1400" dirty="0" smtClean="0"/>
              <a:t>, </a:t>
            </a:r>
            <a:r>
              <a:rPr lang="fr-LU" sz="1400" dirty="0" err="1" smtClean="0"/>
              <a:t>who</a:t>
            </a:r>
            <a:r>
              <a:rPr lang="fr-LU" sz="1400" dirty="0" smtClean="0"/>
              <a:t> </a:t>
            </a:r>
            <a:r>
              <a:rPr lang="fr-LU" sz="1400" dirty="0" err="1" smtClean="0"/>
              <a:t>lives</a:t>
            </a:r>
            <a:r>
              <a:rPr lang="fr-LU" sz="1400" dirty="0" smtClean="0"/>
              <a:t> at 10 km </a:t>
            </a:r>
            <a:r>
              <a:rPr lang="fr-LU" sz="1400" dirty="0" err="1" smtClean="0"/>
              <a:t>from</a:t>
            </a:r>
            <a:r>
              <a:rPr lang="fr-LU" sz="1400" dirty="0" smtClean="0"/>
              <a:t> </a:t>
            </a:r>
            <a:r>
              <a:rPr lang="fr-LU" sz="1400" dirty="0" err="1" smtClean="0"/>
              <a:t>your</a:t>
            </a:r>
            <a:r>
              <a:rPr lang="fr-LU" sz="1400" dirty="0" smtClean="0"/>
              <a:t> gym club, </a:t>
            </a:r>
            <a:r>
              <a:rPr lang="fr-LU" sz="1400" dirty="0" err="1" smtClean="0"/>
              <a:t>with</a:t>
            </a:r>
            <a:r>
              <a:rPr lang="fr-LU" sz="1400" dirty="0" smtClean="0"/>
              <a:t> </a:t>
            </a:r>
            <a:r>
              <a:rPr lang="fr-LU" sz="1400" dirty="0" err="1" smtClean="0"/>
              <a:t>this</a:t>
            </a:r>
            <a:r>
              <a:rPr lang="fr-LU" sz="1400" dirty="0" smtClean="0"/>
              <a:t> email and phone </a:t>
            </a:r>
            <a:r>
              <a:rPr lang="fr-LU" sz="1400" dirty="0" err="1" smtClean="0"/>
              <a:t>number</a:t>
            </a:r>
            <a:r>
              <a:rPr lang="fr-LU" sz="1400" dirty="0" smtClean="0"/>
              <a:t> </a:t>
            </a:r>
            <a:r>
              <a:rPr lang="fr-LU" sz="1400" dirty="0" err="1" smtClean="0"/>
              <a:t>would</a:t>
            </a:r>
            <a:r>
              <a:rPr lang="fr-LU" sz="1400" dirty="0" smtClean="0"/>
              <a:t> </a:t>
            </a:r>
            <a:r>
              <a:rPr lang="fr-LU" sz="1400" dirty="0" err="1" smtClean="0"/>
              <a:t>like</a:t>
            </a:r>
            <a:r>
              <a:rPr lang="fr-LU" sz="1400" dirty="0" smtClean="0"/>
              <a:t> to do gym</a:t>
            </a:r>
            <a:endParaRPr lang="fr-LU" sz="1400" dirty="0"/>
          </a:p>
        </p:txBody>
      </p:sp>
      <p:cxnSp>
        <p:nvCxnSpPr>
          <p:cNvPr id="26" name="Connecteur droit avec flèche 25"/>
          <p:cNvCxnSpPr/>
          <p:nvPr>
            <p:custDataLst>
              <p:tags r:id="rId15"/>
            </p:custDataLst>
          </p:nvPr>
        </p:nvCxnSpPr>
        <p:spPr>
          <a:xfrm flipH="1" flipV="1">
            <a:off x="1747076" y="2964497"/>
            <a:ext cx="4641" cy="159015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/>
          <p:cNvSpPr txBox="1"/>
          <p:nvPr>
            <p:custDataLst>
              <p:tags r:id="rId16"/>
            </p:custDataLst>
          </p:nvPr>
        </p:nvSpPr>
        <p:spPr>
          <a:xfrm>
            <a:off x="1816549" y="3513136"/>
            <a:ext cx="2429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err="1" smtClean="0"/>
              <a:t>Send</a:t>
            </a:r>
            <a:r>
              <a:rPr lang="fr-LU" sz="1400" dirty="0" smtClean="0"/>
              <a:t> a </a:t>
            </a:r>
            <a:r>
              <a:rPr lang="fr-LU" sz="1400" dirty="0" err="1" smtClean="0"/>
              <a:t>target</a:t>
            </a:r>
            <a:r>
              <a:rPr lang="fr-LU" sz="1400" dirty="0" smtClean="0"/>
              <a:t> mail or phone to the </a:t>
            </a:r>
            <a:r>
              <a:rPr lang="fr-LU" sz="1400" dirty="0" err="1" smtClean="0"/>
              <a:t>person</a:t>
            </a:r>
            <a:endParaRPr lang="fr-LU" sz="1400" dirty="0" smtClean="0"/>
          </a:p>
        </p:txBody>
      </p:sp>
      <p:sp>
        <p:nvSpPr>
          <p:cNvPr id="29" name="ZoneTexte 28"/>
          <p:cNvSpPr txBox="1"/>
          <p:nvPr>
            <p:custDataLst>
              <p:tags r:id="rId17"/>
            </p:custDataLst>
          </p:nvPr>
        </p:nvSpPr>
        <p:spPr>
          <a:xfrm>
            <a:off x="2255668" y="1356490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/>
              <a:t>1</a:t>
            </a:r>
          </a:p>
        </p:txBody>
      </p:sp>
      <p:sp>
        <p:nvSpPr>
          <p:cNvPr id="30" name="ZoneTexte 29"/>
          <p:cNvSpPr txBox="1"/>
          <p:nvPr>
            <p:custDataLst>
              <p:tags r:id="rId18"/>
            </p:custDataLst>
          </p:nvPr>
        </p:nvSpPr>
        <p:spPr>
          <a:xfrm>
            <a:off x="6612838" y="2798080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 smtClean="0"/>
              <a:t>2</a:t>
            </a:r>
            <a:endParaRPr lang="fr-LU" sz="4800" b="1" dirty="0"/>
          </a:p>
        </p:txBody>
      </p:sp>
      <p:sp>
        <p:nvSpPr>
          <p:cNvPr id="31" name="ZoneTexte 30"/>
          <p:cNvSpPr txBox="1"/>
          <p:nvPr>
            <p:custDataLst>
              <p:tags r:id="rId19"/>
            </p:custDataLst>
          </p:nvPr>
        </p:nvSpPr>
        <p:spPr>
          <a:xfrm>
            <a:off x="11166585" y="1397580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 smtClean="0"/>
              <a:t>3</a:t>
            </a:r>
            <a:endParaRPr lang="fr-LU" sz="4800" b="1" dirty="0"/>
          </a:p>
        </p:txBody>
      </p:sp>
      <p:sp>
        <p:nvSpPr>
          <p:cNvPr id="32" name="ZoneTexte 31"/>
          <p:cNvSpPr txBox="1"/>
          <p:nvPr>
            <p:custDataLst>
              <p:tags r:id="rId20"/>
            </p:custDataLst>
          </p:nvPr>
        </p:nvSpPr>
        <p:spPr>
          <a:xfrm>
            <a:off x="11166585" y="4386560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 smtClean="0"/>
              <a:t>4</a:t>
            </a:r>
            <a:endParaRPr lang="fr-LU" sz="4800" b="1" dirty="0"/>
          </a:p>
        </p:txBody>
      </p:sp>
      <p:sp>
        <p:nvSpPr>
          <p:cNvPr id="33" name="ZoneTexte 32"/>
          <p:cNvSpPr txBox="1"/>
          <p:nvPr>
            <p:custDataLst>
              <p:tags r:id="rId21"/>
            </p:custDataLst>
          </p:nvPr>
        </p:nvSpPr>
        <p:spPr>
          <a:xfrm>
            <a:off x="2255668" y="4431135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/>
              <a:t>5</a:t>
            </a:r>
          </a:p>
        </p:txBody>
      </p:sp>
      <p:pic>
        <p:nvPicPr>
          <p:cNvPr id="27" name="Image 8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2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 rot="718099">
            <a:off x="6819114" y="2000230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Moneyyyyyyy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!!!!!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652444" y="1788531"/>
            <a:ext cx="991487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The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new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black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gold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=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your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data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!!!</a:t>
            </a: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 rot="360025">
            <a:off x="1958000" y="2927285"/>
            <a:ext cx="7624747" cy="364922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35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APEBASERIVFRITFhMaFhURFRcVERIYFRIWGBgXFxMYHikiGRolJxYVITEhJiktLy4uFx8zOD8sNygtLisBCgoKDg0OGxAQGi0lICIuLS0tLS0tLS0tLS0tKy0tLy0tLS0tLS8tLystLy0tLS8rLS0tLS0tLS0tLS0tLS0tLf/AABEIAIwBaAMBEQACEQEDEQH/xAAbAAEAAgMBAQAAAAAAAAAAAAAABAUBAgMGB//EAEQQAAEDAgMEBQgHBQgDAAAAAAEAAgMREgQhMQUGE0EWIlFhcTJSU4GRktHhFDNioaKxsgcXNHLBI0JUY3OCk9IktPD/xAAaAQEAAwEBAQAAAAAAAAAAAAAAAQIDBAUG/8QANxEBAAIBAgQDBgQFAwUAAAAAAAECEQMhBBITMUFRYSIycYGRoQUUscEWYtHh8AZSYyMzQrLx/9oADAMBAAIRAxEAPwD7igICAgICAgICAgICAgICAgICAgICAgICAgICAgICAgICAgICAgICAgICAgICAgICAgICAgICAgICAgICAgICAgICAgICAgICAgICAgICAgICAgICAgICAgICAgICAgICAgICAgICAgICAgICAgICAgICAgICAgICAgICAgICAgICAgICAgICAgICAgICAgICAgICAgICAgICAgICAgICAgICAgICAgICAgICAgICAgICAgICAgICAgICAgICAg54iZsbHPcaNaCSewAVJUTOIytWs2mKx4vnc/7UusbMLVlci6S1xHaWhpp7V588fGdqvo6f6dmaxzXxPw/u0/em7/CD/mP/AET8/wDy/db+HP8Ak+393o90N8GbQL2GMxyMFbbrmubWlQ6g0yrlzC6NDiI1dsYl5n4h+GW4TFs5iXqAul5YgICAgwg8Jtz9o7IJ3xRQcQRktc4vsBcNbQAagZj1Lh1OMitsRGXv8L+BW1dOL2tjPhjKB+9N3+EH/Mf+ip+f/l+7o/hz/k+391pu5+0FmKnZDJDwi/Jjg+9pPYchSq10uMi9uWYw5ON/BLcPpzqVtmI77Ye3XY8MQEBAQEBAQEBAQEBAQEBAQEBAQEBAQEBByxU3DY99K2tJoNTQVSN0TOFEN7I/Rv8AaFp0pZ9WHoQarNqygICAg44vDtljfG7yXtc0+DhQ/momMxhal5paLR4PmU37L8QHGyeMs5F4cHU7wMqrzZ4C3hL6mn+otPHtUnPxc/3Y4v00Psf8FH5C3nC38Q6X+yXqNytzjs9z5ZJA+RwtFgIY1tanXMk5exdPD8N0t5nd5X4l+Kfm4ita4iHr11vHEBAQEGCg+c7d/ZxJLPJJBKxrZHFxbIDVpcamhGoqSV5+rwU2tM1nu+j4T8djT0opeszMbbK/92OL9ND7H/BZ/kLecOn+ItL/AGT9Vtuz+z1+HxDJp5WuEZq1sYObuRJPIdi10eEmluaZcnHfjca2lOnSuM98voC73zzKAgICAgICAgICAgICAgICAgICAgICAgINZGBwIOhBB9aD51j8I6CR0buWh84ciums5hy2jErPZ+8kkTAxzQ8DIEmjqdh7VWdOJXjUwldLj6Ee/wDJV6aer6HS4+hHv/JOmdX0Olx9CPf+SdL1Or6JWE3picaPaWd/lN9aidOVo1IX0cgcAWkEHQjMH1rNorts7Xbhg3K5zq0FaZDmSrVrzKWvys7G2s3Eh1Ba5tKtJrroQUtXlTW3MnySBoLnEADUnIBVwlQ4reqJpoxhf31tHq5rSNOVJ1IRulx9CPf+SnpeqvV9DpcfQj3/AJJ0zq+h0uPoR7/yTpnV9HWHe1tevEQO1rq/dQJOn5JjV817g8ZHM26NwI+8dxHJZzEx3aRMT2abSxzcPGXu8ABqSeSRGdiZwgbI2+3EPsLLHGtM6g09WqtamFK3zsulRoIKvZu1+OA8RPbC4EtlcWBrhXI21qK8qhZ0vzb42dGrw/T2m3tR4brEyAake1XywxLHFbS6ot7aintTMHLOcIWB2oJi21jrSZhdVtAYn29tc8yKKtb5bamhNO8+X3TRM2hNwoNTUUHirZhjyz5OMmPia+NheLpA4tz1DaVz9YUTaM4XjSvNZtEbQxi8c2J8DCCTM8tBGgIjc+p90pNsTEeadPSm9bWjw3++HYzNz6wyFTmMh2+CnMKcs+TnhsdFLG2RjwWOAIJNNdNdFEWiYzCb6dq25Zjd2MjQaEip5VzUq4lgTNz6wy1zGXj2Jk5Z8gytpW4U7aintTMHLIJW55jLXPRMwYk4zfOGtNRr2eKZg5beTJeM8xlrnomTEnEbWlRXsrnl3JmDlnu5YjFNY2R1QbGucQCLqAV09SiZwtWkzMR5t8LMJGMeMg9rXAHUXCv9VMTmMovXltNfJ1UqiAgICAgIIO0dnxYgWv1GhB6zfkrVmaq2rFlBLunJXqyNI+0CD91VfqM+k06KTefH+L4KerCOlJ0Um8+P8XwTqwdKTopN58f4vgnVg6UqzaOzJcOReBQ6Obm093irxaJUtWYWW6u0SyQROPUf5P2XfNU1K+K+nbfDpvp9ZF/K79SjS7J1e7bcvypvBn5uTVNJH3p2iZJDED1Ga/ad8lOnXEZRe2ZwgbO2XLiK2AUGrnGjR3eKva0QpWsysuik3nx/i+Cp1YX6UnRSbz4/xfBOrB0pOik3nx/i+CdWDpSh7Q2FNA0vNrmjUtJy8QQpi8SiaTG7jsjHnDytdXqmgeORFfzGqm1cwitsS9Hvga4dn+o39D1np92mr7qi3a/iov8Af+hy0v2Z0957xc7pYKDxzY4ZHvw2FlEmHnjlLmNde3Du1a5rh5IJPknmMua5sRnlrO0/Z6nNaKxqatcWrMb+cf54osZ+kxtnkGcmJwcRB/yTa9vvulCiPajM+cfZrb/pWmkeFbT9e32w3kEUclklrcK3HPDgcoW1wtzQ4aBtxJzyqR3JOInE9s/spEzama+9NPn33+zhBWwcDI8PafDDRQ/XC20eyirGcberS2Ob2/Omfos5cZg2YRnAbh3Mc6Fry+nCjJGTpqcxTnzIWnNWKRhzRp6ltaeeZ2zMevwQNkCEPwjpeFbxca1riAGV4tWNZdpoS0exZ0xtM+cujXm3LeK57U/T/MvRbcP/AJGz/wDWk/8AVmW2p71fj+0uLhv+3q/CP/aFFszCxgYFwaLpDi2vNKl4LXm13aMhl3LOtdon4uvW1Jm14ztHLhEhMXB2eA6BsQZIJOK0GET2sAEgBFH0v171EYxX/N1pm3NqTOc7Yx3x6J2Dwdspa1wlkj2fFwpNSXXzhrm1rnpmrRXG3fZlfUi0ZmMRN94+jUSYQ4TDcMs4YfhvpVPKAofrufla3d9UzXkiY+acanVvzd8Ty/2+XYwEEUs8TbWuw5xGJMQ1jLeCyto0Lbr6clERE2jyzP6Jvea6czn2uWM+ff8AphFwELGQYdzQAX4HFXHm+jW0uPOirWMVj4S01bzbUtnwvVnFYGER4khjQW4CF4NNH/2nX/m6o62uSTWIifhBGrbNd/8Azt9Nvs77QxLGnGRucOI+fBua3+85tkFXAeb1XZ9ymZxMx6x+ylKTaKTHaIt+st5IGB00tBxBtGMB/wDeAJiBaDyBDjl3lTjvPqrF5nFc7cn7Si/SRLOXNbExxZj2uZEDxgQKDinm40upT2qM5n6tOTk08TMzvTfw+T2GwZmvwuHcxwc3hsFWmoqGgEVHYQQujTnNYeZxMTGrbPnP6p6uxEBAQEBBH2i9zYZXN8oMcR4hpUx3Rbs+e4edzHtkBNwINeZzzr2romIw5omcvpDHVAI0K5nU2QEBBU7z2/RpK/Zp43Cn9VendTU9147Z1eNDTXiM/UFtbswr3XO+n1kX8rv1Kmk01W+5XlTeDPzKjV8DS8VDja8WWut76+8VrHZnPd7bdu36NFb2Gvjcarnv7zenZZqq4gINJWBzSDoQR7QkIfNpYXNcWEG4EinOui6c7Zc2N3qN5WkYOEO1DowfERuqsqe81v7qn3a/iov9/wChy0v7rOnvPeLndIg5vZk62jSQaGlaHkac1GE583DZ2CbBE2MG6lSXGlXOcS5zjTmSSfWorWIjC+pqze02SS0KcKRMlAiMyWDsCYTmQtHYmIMyzRSjLFoUYMsWDSgTCcyzQIgtGeQz170wnMlo9iGZLR2KTMloRGZC0dihOZLR2KTMlo7FGDMgFNFKM57tkBAQEBAQavbUEHQoPnm08C6CRzDp/dPnN5LprbMOa1cSl4DeCaFoZk5o0urUd1RyVZpEpjUmErpXN5jPxfFR04T1ZOlc3mM/F8U6UHVk6VzeYz8XxTpwdWVbtLakuIIvIoNGtyaO/vKvWsQra0ysN1dnF8nFI6jNPtO7vD4KmpbbC2nXfLpvn9ZF/K79SaXZOr3b7l+VN4M/MqNU0kbejZxjlMgHUkOZ813Ovjqp07bYRqVxOULZu1ZcPWwgtOrXZt8e4q1qxKtbzCx6VzeYz8XxVenC3Vk6VzeYz8XxTpQdWTpXN5jPxfFOnB1ZdId7H168QI+ySD96jppjV819s/Gw4gXspcNagXtVJiYaRMSr98fqGf6jf0PVtPurq9lDu1/FRf7/ANDlpf3WVPee8XO6WCaIQ8nDteSSXC4h4DYXQ4mRrWucXFoawi8aVpn3VXNGpMzFvDd6VuHpWttON7ZiP/ibu/vAcVIWHhGsbZBwZOJZU0LJOxwy8c+xX09XmnwY8TwvSrnfvjeMfOEaWSKSXGSYpzhFBI2NgDpA1g4LJHPIZzJcesdAAozE2tNu0NJi1NPTrpxvaMztHnMYb4/egRzFjTEWsdC0h0lJpOKW5xs5hoc09+elEtrYnHwNLgZtTmnO+Z7bRjzn1by7XnezG28NjoWy0aS7jNtra8tpS1wBcCO7XNJvaYt6K10NOs0zmYnHw+HyPpzoxhHzgF3CmeXMc8ABsbXeTWjiR2+pOfGObyT0YtN607ZiPDzc5t4Z4mF0kLLnRNljDXmlL2tcxxI1F7cx29yTqWjvCa8Jp2n2bTjOJ+mcrTZmOkfJNFK1odHwzVhJaWyAkajUWkK9bTMzEufW0q1rW9Z2nPf0VL9oyQ4jEhgDzJiYIwHuIa27Cg1GtNK07ys+aYtPxj9HT0aX06Z2xW0/S0uO0cVPifo0ZDGn6VLHI0OeGPMcMjhm2htyBp2gKLWtbEeuFtPS09OL23n2YmO22ZhPwu3JHOYeG0QPmfC03HiBzC5ocRSlpLHCla6FXjUnbbbsxtw1YiYz7URmfL/N3KLbuIczDuEcVcRM6Ngud1bWykucaf5eg7VHUtiJ85wmeG04taMz7MZn542+7fZm3JpHQ8SONrZTM0WvJIfDWpNR5Jtd3hTXUtOMwavDadYtyzM4xPylExe8ErosY2N8BkihvD4JDI1tS4Fpy8oW5Kk6szExGNmlOEpFqTaLYmcYmMJOJ2m6B7nyMDpG4YHqPcGuJlta0NOQrUdalVabcs7+SldCNSIis4ibY+zaXbc8XEbIyO9kmEb1HOtIxEoYdRWoqfFTOpMd48vuiOGpfE1mcTFp3/ljP3Y2hvJwnyRnhtImEbXyvsjA4DZHOefXQAa5JbVxt6mlwfPETvO2cRGZ74Wewto/SoGS0AqXg2m5tWSOYS13NptqDzBCvS3NXLn4jR6WpNPh94ysFdiICAgICAgjY7AxzttkbUcuRHeDyUxMx2RNYnuoZd0hXqykD7Tan2haRqebKdLyadEnelHu/NOqdI6JO9KPd+anqnSOiTvSj3fmo6p0knCbqxtIMji/uHVb6+aidSUxpwvo4w0ANAAGgGgWbXsrttbHbiQ3rWubWh1FDyIVq2wpauW2xtktwwdnc51KnTTQAe1LW5iteVPlia9pa4Ag6g6FVWmFBit1Y3Gsby3uPWHq5rSNSWc6cI/RI+lHu/NT1UdI6JO9KPd+anqnSOiTvSj3fmo6p0kTaG7csTS9rg8DUAUcB205q0amUTpzCswGLdDI2RvLUecOYVrRmMKVnE5e6xuEZioQCcnUc0jUZZH71zxPLLomOaELZG74gfeXXOFaZUArqfFWtfKtaYldqjRghBQYPdss4TXSl8UUckbGWgHhyNAo51cyAAKrGNLG2dnbfjOaZtFcTMxMz6wn7JwMsLQx8oka1oa3qBrqNyBc4HrHTkFelZr3ljratdScxGM990XHbDc905il4YxDaStLA8E2WXtzFrrQBzGQyVbacznE92mnxMRWsXrnl7b/AD/V0i2Q+OUvikDWv4d7XMDiSxobVrqi0kAA66JyYnMKzxEWpy2jtnG/m1m2M6WV75ZAQY5Y2hjLSGykVuNTcRaKac+1J08zmZTHERWkVrXxie/kN2KXNhEsgfw2SMNrbb2vYG9poaBOntET4JnicTaaxjMxP0nKM7dtz2Fsk5cRG2NjrALWh7XEkA9ZxtbU5DLRR0vOV/zkROa1xvmd/HGFth8DZPNLdXiNiFKacO7n33fcrxXEzLmtq82nFPLP3whS7DumMt+s8UtKejh4dta89aqvT3z65axxOKRXHaJj6zlszYtJGPv8nESTUprfC6O3XldWvcnT3z65J4nNZrjvWK/ScucGwSyRv9oTCyV8zY7RUPeXE1fXNoL3ECnZ2JGnie+3dNuKzWdvamMTPp8G2H2HYzCtv/h5XyVp5dzZRTXL637lMaeIj0VtxHNa047xEfTH9Gjd3xbG0yGjDiDkKE8cPB55Uv8AuUdP9/ut+anMzjvj7TH9HKHds8OVj5a3wCEWxhga1t1HUrmetn/RRGltO/hhe3GRMxMV7Tnv5uuJ2C6YO4stXOhEdzG20Ikva8Ak5jLLuSdLMbz4K14qKTHLXaJz9uyG3ZUs0mLZJJ1z9Ee2QMo0OicXto2uYq0VFeZVenMzMTPk2nXpStLVjb2omM+eyT0ffUycb+24vEDywWAmIRubZXNpA7a6Zq3Tnvndl+ar7vL7OMYz657rrDMc1oD3BzhqQLQfBvJaw5LzEzmHVSqICAgICAgICAgICAgICAgICAgICDV7gASdADWulAiHzSQiriNKmnhXJdUOWX0DYoIw8NdbG/kua3d017JqhYQEBAQEBAQEBAQEBAQEBAQYQAgygICAgICAgICAgICAgICAgICAgICAgIPEbe2nM6SWIuowOIoBSoHaea3pWO7nvaeyJsjZzsRIGgdUUvPIDs8SptbEIrXMvoLGgAAaBc7pZQEBAQEBAQEBAQEBAQEBAQEBAQEBAQEBAQEBAQEBAQEBAQEBAQEBAQEBBSTbtxPkfI9zjcSbRQDPv1V41JiMM504mcrbDYZkTQ1jQ1o5D/7NVmcrxER2dVCRAQEBAQEBAQEBAQEBAQEBAQEBAQEBAQEBAQEBAQEBAQEBAQEBAQEBAQEBAQEBAQEBAQEBAQEBAQEBAQEBAQEBAQEBAQEBAQEBAQEBAQEBAQEBAQEBAQEBAQEBAQEBAQEBAQEBAQEBAQEBAQEBAQEBAQEBAQEBAQEBAQEBAQEBAQEBAQEBAQEBAQEBAQEBAQEBAQEBAQEBAQEBAQEBAQEBAQEBAQEBAQEBAQEBAQEBAQEBAQEBAQEBAQEBAQEBAQEBAQEBAQEBAQEBAQEH/9k=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8283976" y="1032249"/>
            <a:ext cx="57150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 rot="532512">
            <a:off x="4729229" y="1864226"/>
            <a:ext cx="7389394" cy="426168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879633" y="518485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DARK WEB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 rot="21046771">
            <a:off x="676490" y="2048215"/>
            <a:ext cx="5053749" cy="437326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3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APEBASERIVFRITFhMaFhURFRcVERIYFRIWGBgXFxMYHikiGRolJxYVITEhJiktLy4uFx8zOD8sNygtLisBCgoKDg0OGxAQGi0lICIuLS0tLS0tLS0tLS0tKy0tLy0tLS0tLS8tLystLy0tLS8rLS0tLS0tLS0tLS0tLS0tLf/AABEIAIwBaAMBEQACEQEDEQH/xAAbAAEAAgMBAQAAAAAAAAAAAAAABAUBAgMGB//EAEQQAAEDAgMEBQgHBQgDAAAAAAEAAgMREgQhMQUGE0EWIlFhcTJSU4GRktHhFDNioaKxsgcXNHLBI0JUY3OCk9IktPD/xAAaAQEAAwEBAQAAAAAAAAAAAAAAAQIDBAUG/8QANxEBAAIBAgQDBgQFAwUAAAAAAAECEQMhBBITMUFRYSIycYGRoQUUscEWYtHh8AZSYyMzQrLx/9oADAMBAAIRAxEAPwD7igICAgICAgICAgICAgICAgICAgICAgICAgICAgICAgICAgICAgICAgICAgICAgICAgICAgICAgICAgICAgICAgICAgICAgICAgICAgICAgICAgICAgICAgICAgICAgICAgICAgICAgICAgICAgICAgICAgICAgICAgICAgICAgICAgICAgICAgICAgICAgICAgICAgICAgICAgICAgICAgICAgICAgICAgICAgICAgICAgICAgICAgICAgICAg54iZsbHPcaNaCSewAVJUTOIytWs2mKx4vnc/7UusbMLVlci6S1xHaWhpp7V588fGdqvo6f6dmaxzXxPw/u0/em7/CD/mP/AET8/wDy/db+HP8Ak+393o90N8GbQL2GMxyMFbbrmubWlQ6g0yrlzC6NDiI1dsYl5n4h+GW4TFs5iXqAul5YgICAgwg8Jtz9o7IJ3xRQcQRktc4vsBcNbQAagZj1Lh1OMitsRGXv8L+BW1dOL2tjPhjKB+9N3+EH/Mf+ip+f/l+7o/hz/k+391pu5+0FmKnZDJDwi/Jjg+9pPYchSq10uMi9uWYw5ON/BLcPpzqVtmI77Ye3XY8MQEBAQEBAQEBAQEBAQEBAQEBAQEBAQEBByxU3DY99K2tJoNTQVSN0TOFEN7I/Rv8AaFp0pZ9WHoQarNqygICAg44vDtljfG7yXtc0+DhQ/momMxhal5paLR4PmU37L8QHGyeMs5F4cHU7wMqrzZ4C3hL6mn+otPHtUnPxc/3Y4v00Psf8FH5C3nC38Q6X+yXqNytzjs9z5ZJA+RwtFgIY1tanXMk5exdPD8N0t5nd5X4l+Kfm4ita4iHr11vHEBAQEGCg+c7d/ZxJLPJJBKxrZHFxbIDVpcamhGoqSV5+rwU2tM1nu+j4T8djT0opeszMbbK/92OL9ND7H/BZ/kLecOn+ItL/AGT9Vtuz+z1+HxDJp5WuEZq1sYObuRJPIdi10eEmluaZcnHfjca2lOnSuM98voC73zzKAgICAgICAgICAgICAgICAgICAgICAgINZGBwIOhBB9aD51j8I6CR0buWh84ciums5hy2jErPZ+8kkTAxzQ8DIEmjqdh7VWdOJXjUwldLj6Ee/wDJV6aer6HS4+hHv/JOmdX0Olx9CPf+SdL1Or6JWE3picaPaWd/lN9aidOVo1IX0cgcAWkEHQjMH1rNorts7Xbhg3K5zq0FaZDmSrVrzKWvys7G2s3Eh1Ba5tKtJrroQUtXlTW3MnySBoLnEADUnIBVwlQ4reqJpoxhf31tHq5rSNOVJ1IRulx9CPf+SnpeqvV9DpcfQj3/AJJ0zq+h0uPoR7/yTpnV9HWHe1tevEQO1rq/dQJOn5JjV817g8ZHM26NwI+8dxHJZzEx3aRMT2abSxzcPGXu8ABqSeSRGdiZwgbI2+3EPsLLHGtM6g09WqtamFK3zsulRoIKvZu1+OA8RPbC4EtlcWBrhXI21qK8qhZ0vzb42dGrw/T2m3tR4brEyAake1XywxLHFbS6ot7aintTMHLOcIWB2oJi21jrSZhdVtAYn29tc8yKKtb5bamhNO8+X3TRM2hNwoNTUUHirZhjyz5OMmPia+NheLpA4tz1DaVz9YUTaM4XjSvNZtEbQxi8c2J8DCCTM8tBGgIjc+p90pNsTEeadPSm9bWjw3++HYzNz6wyFTmMh2+CnMKcs+TnhsdFLG2RjwWOAIJNNdNdFEWiYzCb6dq25Zjd2MjQaEip5VzUq4lgTNz6wy1zGXj2Jk5Z8gytpW4U7aintTMHLIJW55jLXPRMwYk4zfOGtNRr2eKZg5beTJeM8xlrnomTEnEbWlRXsrnl3JmDlnu5YjFNY2R1QbGucQCLqAV09SiZwtWkzMR5t8LMJGMeMg9rXAHUXCv9VMTmMovXltNfJ1UqiAgICAgIIO0dnxYgWv1GhB6zfkrVmaq2rFlBLunJXqyNI+0CD91VfqM+k06KTefH+L4KerCOlJ0Um8+P8XwTqwdKTopN58f4vgnVg6UqzaOzJcOReBQ6Obm093irxaJUtWYWW6u0SyQROPUf5P2XfNU1K+K+nbfDpvp9ZF/K79SjS7J1e7bcvypvBn5uTVNJH3p2iZJDED1Ga/ad8lOnXEZRe2ZwgbO2XLiK2AUGrnGjR3eKva0QpWsysuik3nx/i+Cp1YX6UnRSbz4/xfBOrB0pOik3nx/i+CdWDpSh7Q2FNA0vNrmjUtJy8QQpi8SiaTG7jsjHnDytdXqmgeORFfzGqm1cwitsS9Hvga4dn+o39D1np92mr7qi3a/iov8Af+hy0v2Z0957xc7pYKDxzY4ZHvw2FlEmHnjlLmNde3Du1a5rh5IJPknmMua5sRnlrO0/Z6nNaKxqatcWrMb+cf54osZ+kxtnkGcmJwcRB/yTa9vvulCiPajM+cfZrb/pWmkeFbT9e32w3kEUclklrcK3HPDgcoW1wtzQ4aBtxJzyqR3JOInE9s/spEzama+9NPn33+zhBWwcDI8PafDDRQ/XC20eyirGcberS2Ob2/Omfos5cZg2YRnAbh3Mc6Fry+nCjJGTpqcxTnzIWnNWKRhzRp6ltaeeZ2zMevwQNkCEPwjpeFbxca1riAGV4tWNZdpoS0exZ0xtM+cujXm3LeK57U/T/MvRbcP/AJGz/wDWk/8AVmW2p71fj+0uLhv+3q/CP/aFFszCxgYFwaLpDi2vNKl4LXm13aMhl3LOtdon4uvW1Jm14ztHLhEhMXB2eA6BsQZIJOK0GET2sAEgBFH0v171EYxX/N1pm3NqTOc7Yx3x6J2Dwdspa1wlkj2fFwpNSXXzhrm1rnpmrRXG3fZlfUi0ZmMRN94+jUSYQ4TDcMs4YfhvpVPKAofrufla3d9UzXkiY+acanVvzd8Ty/2+XYwEEUs8TbWuw5xGJMQ1jLeCyto0Lbr6clERE2jyzP6Jvea6czn2uWM+ff8AphFwELGQYdzQAX4HFXHm+jW0uPOirWMVj4S01bzbUtnwvVnFYGER4khjQW4CF4NNH/2nX/m6o62uSTWIifhBGrbNd/8Azt9Nvs77QxLGnGRucOI+fBua3+85tkFXAeb1XZ9ymZxMx6x+ylKTaKTHaIt+st5IGB00tBxBtGMB/wDeAJiBaDyBDjl3lTjvPqrF5nFc7cn7Si/SRLOXNbExxZj2uZEDxgQKDinm40upT2qM5n6tOTk08TMzvTfw+T2GwZmvwuHcxwc3hsFWmoqGgEVHYQQujTnNYeZxMTGrbPnP6p6uxEBAQEBBH2i9zYZXN8oMcR4hpUx3Rbs+e4edzHtkBNwINeZzzr2romIw5omcvpDHVAI0K5nU2QEBBU7z2/RpK/Zp43Cn9VendTU9147Z1eNDTXiM/UFtbswr3XO+n1kX8rv1Kmk01W+5XlTeDPzKjV8DS8VDja8WWut76+8VrHZnPd7bdu36NFb2Gvjcarnv7zenZZqq4gINJWBzSDoQR7QkIfNpYXNcWEG4EinOui6c7Zc2N3qN5WkYOEO1DowfERuqsqe81v7qn3a/iov9/wChy0v7rOnvPeLndIg5vZk62jSQaGlaHkac1GE583DZ2CbBE2MG6lSXGlXOcS5zjTmSSfWorWIjC+pqze02SS0KcKRMlAiMyWDsCYTmQtHYmIMyzRSjLFoUYMsWDSgTCcyzQIgtGeQz170wnMlo9iGZLR2KTMloRGZC0dihOZLR2KTMlo7FGDMgFNFKM57tkBAQEBAQavbUEHQoPnm08C6CRzDp/dPnN5LprbMOa1cSl4DeCaFoZk5o0urUd1RyVZpEpjUmErpXN5jPxfFR04T1ZOlc3mM/F8U6UHVk6VzeYz8XxTpwdWVbtLakuIIvIoNGtyaO/vKvWsQra0ysN1dnF8nFI6jNPtO7vD4KmpbbC2nXfLpvn9ZF/K79SaXZOr3b7l+VN4M/MqNU0kbejZxjlMgHUkOZ813Ovjqp07bYRqVxOULZu1ZcPWwgtOrXZt8e4q1qxKtbzCx6VzeYz8XxVenC3Vk6VzeYz8XxTpQdWTpXN5jPxfFOnB1ZdId7H168QI+ySD96jppjV819s/Gw4gXspcNagXtVJiYaRMSr98fqGf6jf0PVtPurq9lDu1/FRf7/ANDlpf3WVPee8XO6WCaIQ8nDteSSXC4h4DYXQ4mRrWucXFoawi8aVpn3VXNGpMzFvDd6VuHpWttON7ZiP/ibu/vAcVIWHhGsbZBwZOJZU0LJOxwy8c+xX09XmnwY8TwvSrnfvjeMfOEaWSKSXGSYpzhFBI2NgDpA1g4LJHPIZzJcesdAAozE2tNu0NJi1NPTrpxvaMztHnMYb4/egRzFjTEWsdC0h0lJpOKW5xs5hoc09+elEtrYnHwNLgZtTmnO+Z7bRjzn1by7XnezG28NjoWy0aS7jNtra8tpS1wBcCO7XNJvaYt6K10NOs0zmYnHw+HyPpzoxhHzgF3CmeXMc8ABsbXeTWjiR2+pOfGObyT0YtN607ZiPDzc5t4Z4mF0kLLnRNljDXmlL2tcxxI1F7cx29yTqWjvCa8Jp2n2bTjOJ+mcrTZmOkfJNFK1odHwzVhJaWyAkajUWkK9bTMzEufW0q1rW9Z2nPf0VL9oyQ4jEhgDzJiYIwHuIa27Cg1GtNK07ys+aYtPxj9HT0aX06Z2xW0/S0uO0cVPifo0ZDGn6VLHI0OeGPMcMjhm2htyBp2gKLWtbEeuFtPS09OL23n2YmO22ZhPwu3JHOYeG0QPmfC03HiBzC5ocRSlpLHCla6FXjUnbbbsxtw1YiYz7URmfL/N3KLbuIczDuEcVcRM6Ngud1bWykucaf5eg7VHUtiJ85wmeG04taMz7MZn542+7fZm3JpHQ8SONrZTM0WvJIfDWpNR5Jtd3hTXUtOMwavDadYtyzM4xPylExe8ErosY2N8BkihvD4JDI1tS4Fpy8oW5Kk6szExGNmlOEpFqTaLYmcYmMJOJ2m6B7nyMDpG4YHqPcGuJlta0NOQrUdalVabcs7+SldCNSIis4ibY+zaXbc8XEbIyO9kmEb1HOtIxEoYdRWoqfFTOpMd48vuiOGpfE1mcTFp3/ljP3Y2hvJwnyRnhtImEbXyvsjA4DZHOefXQAa5JbVxt6mlwfPETvO2cRGZ74Wewto/SoGS0AqXg2m5tWSOYS13NptqDzBCvS3NXLn4jR6WpNPh94ysFdiICAgICAgjY7AxzttkbUcuRHeDyUxMx2RNYnuoZd0hXqykD7Tan2haRqebKdLyadEnelHu/NOqdI6JO9KPd+anqnSOiTvSj3fmo6p0knCbqxtIMji/uHVb6+aidSUxpwvo4w0ANAAGgGgWbXsrttbHbiQ3rWubWh1FDyIVq2wpauW2xtktwwdnc51KnTTQAe1LW5iteVPlia9pa4Ag6g6FVWmFBit1Y3Gsby3uPWHq5rSNSWc6cI/RI+lHu/NT1UdI6JO9KPd+anqnSOiTvSj3fmo6p0kTaG7csTS9rg8DUAUcB205q0amUTpzCswGLdDI2RvLUecOYVrRmMKVnE5e6xuEZioQCcnUc0jUZZH71zxPLLomOaELZG74gfeXXOFaZUArqfFWtfKtaYldqjRghBQYPdss4TXSl8UUckbGWgHhyNAo51cyAAKrGNLG2dnbfjOaZtFcTMxMz6wn7JwMsLQx8oka1oa3qBrqNyBc4HrHTkFelZr3ljratdScxGM990XHbDc905il4YxDaStLA8E2WXtzFrrQBzGQyVbacznE92mnxMRWsXrnl7b/AD/V0i2Q+OUvikDWv4d7XMDiSxobVrqi0kAA66JyYnMKzxEWpy2jtnG/m1m2M6WV75ZAQY5Y2hjLSGykVuNTcRaKac+1J08zmZTHERWkVrXxie/kN2KXNhEsgfw2SMNrbb2vYG9poaBOntET4JnicTaaxjMxP0nKM7dtz2Fsk5cRG2NjrALWh7XEkA9ZxtbU5DLRR0vOV/zkROa1xvmd/HGFth8DZPNLdXiNiFKacO7n33fcrxXEzLmtq82nFPLP3whS7DumMt+s8UtKejh4dta89aqvT3z65axxOKRXHaJj6zlszYtJGPv8nESTUprfC6O3XldWvcnT3z65J4nNZrjvWK/ScucGwSyRv9oTCyV8zY7RUPeXE1fXNoL3ECnZ2JGnie+3dNuKzWdvamMTPp8G2H2HYzCtv/h5XyVp5dzZRTXL637lMaeIj0VtxHNa047xEfTH9Gjd3xbG0yGjDiDkKE8cPB55Uv8AuUdP9/ut+anMzjvj7TH9HKHds8OVj5a3wCEWxhga1t1HUrmetn/RRGltO/hhe3GRMxMV7Tnv5uuJ2C6YO4stXOhEdzG20Ikva8Ak5jLLuSdLMbz4K14qKTHLXaJz9uyG3ZUs0mLZJJ1z9Ee2QMo0OicXto2uYq0VFeZVenMzMTPk2nXpStLVjb2omM+eyT0ffUycb+24vEDywWAmIRubZXNpA7a6Zq3Tnvndl+ar7vL7OMYz657rrDMc1oD3BzhqQLQfBvJaw5LzEzmHVSqICAgICAgICAgICAgICAgICAgICDV7gASdADWulAiHzSQiriNKmnhXJdUOWX0DYoIw8NdbG/kua3d017JqhYQEBAQEBAQEBAQEBAQEBAQYQAgygICAgICAgICAgICAgICAgICAgICAgIPEbe2nM6SWIuowOIoBSoHaea3pWO7nvaeyJsjZzsRIGgdUUvPIDs8SptbEIrXMvoLGgAAaBc7pZQEBAQEBAQEBAQEBAQEBAQEBAQEBAQEBAQEBAQEBAQEBAQEBAQEBAQEBBSTbtxPkfI9zjcSbRQDPv1V41JiMM504mcrbDYZkTQ1jQ1o5D/7NVmcrxER2dVCRAQEBAQEBAQEBAQEBAQEBAQEBAQEBAQEBAQEBAQEBAQEBAQEBAQEBAQEBAQEBAQEBAQEBAQEBAQEBAQEBAQEBAQEBAQEBAQEBAQEBAQEBAQEBAQEBAQEBAQEBAQEBAQEBAQEBAQEBAQEBAQEBAQEBAQEBAQEBAQEBAQEBAQEBAQEBAQEBAQEBAQEBAQEBAQEBAQEBAQEBAQEBAQEBAQEBAQEBAQEBAQEBAQEBAQEBAQEBAQEBAQEBAQEBAQEBAQEBAQEBAQEBAQEBAQEH/9k=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8283976" y="1032249"/>
            <a:ext cx="57150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84229" y="518485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DARK WEB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638382" y="1032249"/>
            <a:ext cx="8455715" cy="565824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1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APEBASERIVFRITFhMaFhURFRcVERIYFRIWGBgXFxMYHikiGRolJxYVITEhJiktLy4uFx8zOD8sNygtLisBCgoKDg0OGxAQGi0lICIuLS0tLS0tLS0tLS0tKy0tLy0tLS0tLS8tLystLy0tLS8rLS0tLS0tLS0tLS0tLS0tLf/AABEIAIwBaAMBEQACEQEDEQH/xAAbAAEAAgMBAQAAAAAAAAAAAAAABAUBAgMGB//EAEQQAAEDAgMEBQgHBQgDAAAAAAEAAgMREgQhMQUGE0EWIlFhcTJSU4GRktHhFDNioaKxsgcXNHLBI0JUY3OCk9IktPD/xAAaAQEAAwEBAQAAAAAAAAAAAAAAAQIDBAUG/8QANxEBAAIBAgQDBgQFAwUAAAAAAAECEQMhBBITMUFRYSIycYGRoQUUscEWYtHh8AZSYyMzQrLx/9oADAMBAAIRAxEAPwD7igICAgICAgICAgICAgICAgICAgICAgICAgICAgICAgICAgICAgICAgICAgICAgICAgICAgICAgICAgICAgICAgICAgICAgICAgICAgICAgICAgICAgICAgICAgICAgICAgICAgICAgICAgICAgICAgICAgICAgICAgICAgICAgICAgICAgICAgICAgICAgICAgICAgICAgICAgICAgICAgICAgICAgICAgICAgICAgICAgICAgICAgICAgICAg54iZsbHPcaNaCSewAVJUTOIytWs2mKx4vnc/7UusbMLVlci6S1xHaWhpp7V588fGdqvo6f6dmaxzXxPw/u0/em7/CD/mP/AET8/wDy/db+HP8Ak+393o90N8GbQL2GMxyMFbbrmubWlQ6g0yrlzC6NDiI1dsYl5n4h+GW4TFs5iXqAul5YgICAgwg8Jtz9o7IJ3xRQcQRktc4vsBcNbQAagZj1Lh1OMitsRGXv8L+BW1dOL2tjPhjKB+9N3+EH/Mf+ip+f/l+7o/hz/k+391pu5+0FmKnZDJDwi/Jjg+9pPYchSq10uMi9uWYw5ON/BLcPpzqVtmI77Ye3XY8MQEBAQEBAQEBAQEBAQEBAQEBAQEBAQEBByxU3DY99K2tJoNTQVSN0TOFEN7I/Rv8AaFp0pZ9WHoQarNqygICAg44vDtljfG7yXtc0+DhQ/momMxhal5paLR4PmU37L8QHGyeMs5F4cHU7wMqrzZ4C3hL6mn+otPHtUnPxc/3Y4v00Psf8FH5C3nC38Q6X+yXqNytzjs9z5ZJA+RwtFgIY1tanXMk5exdPD8N0t5nd5X4l+Kfm4ita4iHr11vHEBAQEGCg+c7d/ZxJLPJJBKxrZHFxbIDVpcamhGoqSV5+rwU2tM1nu+j4T8djT0opeszMbbK/92OL9ND7H/BZ/kLecOn+ItL/AGT9Vtuz+z1+HxDJp5WuEZq1sYObuRJPIdi10eEmluaZcnHfjca2lOnSuM98voC73zzKAgICAgICAgICAgICAgICAgICAgICAgINZGBwIOhBB9aD51j8I6CR0buWh84ciums5hy2jErPZ+8kkTAxzQ8DIEmjqdh7VWdOJXjUwldLj6Ee/wDJV6aer6HS4+hHv/JOmdX0Olx9CPf+SdL1Or6JWE3picaPaWd/lN9aidOVo1IX0cgcAWkEHQjMH1rNorts7Xbhg3K5zq0FaZDmSrVrzKWvys7G2s3Eh1Ba5tKtJrroQUtXlTW3MnySBoLnEADUnIBVwlQ4reqJpoxhf31tHq5rSNOVJ1IRulx9CPf+SnpeqvV9DpcfQj3/AJJ0zq+h0uPoR7/yTpnV9HWHe1tevEQO1rq/dQJOn5JjV817g8ZHM26NwI+8dxHJZzEx3aRMT2abSxzcPGXu8ABqSeSRGdiZwgbI2+3EPsLLHGtM6g09WqtamFK3zsulRoIKvZu1+OA8RPbC4EtlcWBrhXI21qK8qhZ0vzb42dGrw/T2m3tR4brEyAake1XywxLHFbS6ot7aintTMHLOcIWB2oJi21jrSZhdVtAYn29tc8yKKtb5bamhNO8+X3TRM2hNwoNTUUHirZhjyz5OMmPia+NheLpA4tz1DaVz9YUTaM4XjSvNZtEbQxi8c2J8DCCTM8tBGgIjc+p90pNsTEeadPSm9bWjw3++HYzNz6wyFTmMh2+CnMKcs+TnhsdFLG2RjwWOAIJNNdNdFEWiYzCb6dq25Zjd2MjQaEip5VzUq4lgTNz6wy1zGXj2Jk5Z8gytpW4U7aintTMHLIJW55jLXPRMwYk4zfOGtNRr2eKZg5beTJeM8xlrnomTEnEbWlRXsrnl3JmDlnu5YjFNY2R1QbGucQCLqAV09SiZwtWkzMR5t8LMJGMeMg9rXAHUXCv9VMTmMovXltNfJ1UqiAgICAgIIO0dnxYgWv1GhB6zfkrVmaq2rFlBLunJXqyNI+0CD91VfqM+k06KTefH+L4KerCOlJ0Um8+P8XwTqwdKTopN58f4vgnVg6UqzaOzJcOReBQ6Obm093irxaJUtWYWW6u0SyQROPUf5P2XfNU1K+K+nbfDpvp9ZF/K79SjS7J1e7bcvypvBn5uTVNJH3p2iZJDED1Ga/ad8lOnXEZRe2ZwgbO2XLiK2AUGrnGjR3eKva0QpWsysuik3nx/i+Cp1YX6UnRSbz4/xfBOrB0pOik3nx/i+CdWDpSh7Q2FNA0vNrmjUtJy8QQpi8SiaTG7jsjHnDytdXqmgeORFfzGqm1cwitsS9Hvga4dn+o39D1np92mr7qi3a/iov8Af+hy0v2Z0957xc7pYKDxzY4ZHvw2FlEmHnjlLmNde3Du1a5rh5IJPknmMua5sRnlrO0/Z6nNaKxqatcWrMb+cf54osZ+kxtnkGcmJwcRB/yTa9vvulCiPajM+cfZrb/pWmkeFbT9e32w3kEUclklrcK3HPDgcoW1wtzQ4aBtxJzyqR3JOInE9s/spEzama+9NPn33+zhBWwcDI8PafDDRQ/XC20eyirGcberS2Ob2/Omfos5cZg2YRnAbh3Mc6Fry+nCjJGTpqcxTnzIWnNWKRhzRp6ltaeeZ2zMevwQNkCEPwjpeFbxca1riAGV4tWNZdpoS0exZ0xtM+cujXm3LeK57U/T/MvRbcP/AJGz/wDWk/8AVmW2p71fj+0uLhv+3q/CP/aFFszCxgYFwaLpDi2vNKl4LXm13aMhl3LOtdon4uvW1Jm14ztHLhEhMXB2eA6BsQZIJOK0GET2sAEgBFH0v171EYxX/N1pm3NqTOc7Yx3x6J2Dwdspa1wlkj2fFwpNSXXzhrm1rnpmrRXG3fZlfUi0ZmMRN94+jUSYQ4TDcMs4YfhvpVPKAofrufla3d9UzXkiY+acanVvzd8Ty/2+XYwEEUs8TbWuw5xGJMQ1jLeCyto0Lbr6clERE2jyzP6Jvea6czn2uWM+ff8AphFwELGQYdzQAX4HFXHm+jW0uPOirWMVj4S01bzbUtnwvVnFYGER4khjQW4CF4NNH/2nX/m6o62uSTWIifhBGrbNd/8Azt9Nvs77QxLGnGRucOI+fBua3+85tkFXAeb1XZ9ymZxMx6x+ylKTaKTHaIt+st5IGB00tBxBtGMB/wDeAJiBaDyBDjl3lTjvPqrF5nFc7cn7Si/SRLOXNbExxZj2uZEDxgQKDinm40upT2qM5n6tOTk08TMzvTfw+T2GwZmvwuHcxwc3hsFWmoqGgEVHYQQujTnNYeZxMTGrbPnP6p6uxEBAQEBBH2i9zYZXN8oMcR4hpUx3Rbs+e4edzHtkBNwINeZzzr2romIw5omcvpDHVAI0K5nU2QEBBU7z2/RpK/Zp43Cn9VendTU9147Z1eNDTXiM/UFtbswr3XO+n1kX8rv1Kmk01W+5XlTeDPzKjV8DS8VDja8WWut76+8VrHZnPd7bdu36NFb2Gvjcarnv7zenZZqq4gINJWBzSDoQR7QkIfNpYXNcWEG4EinOui6c7Zc2N3qN5WkYOEO1DowfERuqsqe81v7qn3a/iov9/wChy0v7rOnvPeLndIg5vZk62jSQaGlaHkac1GE583DZ2CbBE2MG6lSXGlXOcS5zjTmSSfWorWIjC+pqze02SS0KcKRMlAiMyWDsCYTmQtHYmIMyzRSjLFoUYMsWDSgTCcyzQIgtGeQz170wnMlo9iGZLR2KTMloRGZC0dihOZLR2KTMlo7FGDMgFNFKM57tkBAQEBAQavbUEHQoPnm08C6CRzDp/dPnN5LprbMOa1cSl4DeCaFoZk5o0urUd1RyVZpEpjUmErpXN5jPxfFR04T1ZOlc3mM/F8U6UHVk6VzeYz8XxTpwdWVbtLakuIIvIoNGtyaO/vKvWsQra0ysN1dnF8nFI6jNPtO7vD4KmpbbC2nXfLpvn9ZF/K79SaXZOr3b7l+VN4M/MqNU0kbejZxjlMgHUkOZ813Ovjqp07bYRqVxOULZu1ZcPWwgtOrXZt8e4q1qxKtbzCx6VzeYz8XxVenC3Vk6VzeYz8XxTpQdWTpXN5jPxfFOnB1ZdId7H168QI+ySD96jppjV819s/Gw4gXspcNagXtVJiYaRMSr98fqGf6jf0PVtPurq9lDu1/FRf7/ANDlpf3WVPee8XO6WCaIQ8nDteSSXC4h4DYXQ4mRrWucXFoawi8aVpn3VXNGpMzFvDd6VuHpWttON7ZiP/ibu/vAcVIWHhGsbZBwZOJZU0LJOxwy8c+xX09XmnwY8TwvSrnfvjeMfOEaWSKSXGSYpzhFBI2NgDpA1g4LJHPIZzJcesdAAozE2tNu0NJi1NPTrpxvaMztHnMYb4/egRzFjTEWsdC0h0lJpOKW5xs5hoc09+elEtrYnHwNLgZtTmnO+Z7bRjzn1by7XnezG28NjoWy0aS7jNtra8tpS1wBcCO7XNJvaYt6K10NOs0zmYnHw+HyPpzoxhHzgF3CmeXMc8ABsbXeTWjiR2+pOfGObyT0YtN607ZiPDzc5t4Z4mF0kLLnRNljDXmlL2tcxxI1F7cx29yTqWjvCa8Jp2n2bTjOJ+mcrTZmOkfJNFK1odHwzVhJaWyAkajUWkK9bTMzEufW0q1rW9Z2nPf0VL9oyQ4jEhgDzJiYIwHuIa27Cg1GtNK07ys+aYtPxj9HT0aX06Z2xW0/S0uO0cVPifo0ZDGn6VLHI0OeGPMcMjhm2htyBp2gKLWtbEeuFtPS09OL23n2YmO22ZhPwu3JHOYeG0QPmfC03HiBzC5ocRSlpLHCla6FXjUnbbbsxtw1YiYz7URmfL/N3KLbuIczDuEcVcRM6Ngud1bWykucaf5eg7VHUtiJ85wmeG04taMz7MZn542+7fZm3JpHQ8SONrZTM0WvJIfDWpNR5Jtd3hTXUtOMwavDadYtyzM4xPylExe8ErosY2N8BkihvD4JDI1tS4Fpy8oW5Kk6szExGNmlOEpFqTaLYmcYmMJOJ2m6B7nyMDpG4YHqPcGuJlta0NOQrUdalVabcs7+SldCNSIis4ibY+zaXbc8XEbIyO9kmEb1HOtIxEoYdRWoqfFTOpMd48vuiOGpfE1mcTFp3/ljP3Y2hvJwnyRnhtImEbXyvsjA4DZHOefXQAa5JbVxt6mlwfPETvO2cRGZ74Wewto/SoGS0AqXg2m5tWSOYS13NptqDzBCvS3NXLn4jR6WpNPh94ysFdiICAgICAgjY7AxzttkbUcuRHeDyUxMx2RNYnuoZd0hXqykD7Tan2haRqebKdLyadEnelHu/NOqdI6JO9KPd+anqnSOiTvSj3fmo6p0knCbqxtIMji/uHVb6+aidSUxpwvo4w0ANAAGgGgWbXsrttbHbiQ3rWubWh1FDyIVq2wpauW2xtktwwdnc51KnTTQAe1LW5iteVPlia9pa4Ag6g6FVWmFBit1Y3Gsby3uPWHq5rSNSWc6cI/RI+lHu/NT1UdI6JO9KPd+anqnSOiTvSj3fmo6p0kTaG7csTS9rg8DUAUcB205q0amUTpzCswGLdDI2RvLUecOYVrRmMKVnE5e6xuEZioQCcnUc0jUZZH71zxPLLomOaELZG74gfeXXOFaZUArqfFWtfKtaYldqjRghBQYPdss4TXSl8UUckbGWgHhyNAo51cyAAKrGNLG2dnbfjOaZtFcTMxMz6wn7JwMsLQx8oka1oa3qBrqNyBc4HrHTkFelZr3ljratdScxGM990XHbDc905il4YxDaStLA8E2WXtzFrrQBzGQyVbacznE92mnxMRWsXrnl7b/AD/V0i2Q+OUvikDWv4d7XMDiSxobVrqi0kAA66JyYnMKzxEWpy2jtnG/m1m2M6WV75ZAQY5Y2hjLSGykVuNTcRaKac+1J08zmZTHERWkVrXxie/kN2KXNhEsgfw2SMNrbb2vYG9poaBOntET4JnicTaaxjMxP0nKM7dtz2Fsk5cRG2NjrALWh7XEkA9ZxtbU5DLRR0vOV/zkROa1xvmd/HGFth8DZPNLdXiNiFKacO7n33fcrxXEzLmtq82nFPLP3whS7DumMt+s8UtKejh4dta89aqvT3z65axxOKRXHaJj6zlszYtJGPv8nESTUprfC6O3XldWvcnT3z65J4nNZrjvWK/ScucGwSyRv9oTCyV8zY7RUPeXE1fXNoL3ECnZ2JGnie+3dNuKzWdvamMTPp8G2H2HYzCtv/h5XyVp5dzZRTXL637lMaeIj0VtxHNa047xEfTH9Gjd3xbG0yGjDiDkKE8cPB55Uv8AuUdP9/ut+anMzjvj7TH9HKHds8OVj5a3wCEWxhga1t1HUrmetn/RRGltO/hhe3GRMxMV7Tnv5uuJ2C6YO4stXOhEdzG20Ikva8Ak5jLLuSdLMbz4K14qKTHLXaJz9uyG3ZUs0mLZJJ1z9Ee2QMo0OicXto2uYq0VFeZVenMzMTPk2nXpStLVjb2omM+eyT0ffUycb+24vEDywWAmIRubZXNpA7a6Zq3Tnvndl+ar7vL7OMYz657rrDMc1oD3BzhqQLQfBvJaw5LzEzmHVSqICAgICAgICAgICAgICAgICAgICDV7gASdADWulAiHzSQiriNKmnhXJdUOWX0DYoIw8NdbG/kua3d017JqhYQEBAQEBAQEBAQEBAQEBAQYQAgygICAgICAgICAgICAgICAgICAgICAgIPEbe2nM6SWIuowOIoBSoHaea3pWO7nvaeyJsjZzsRIGgdUUvPIDs8SptbEIrXMvoLGgAAaBc7pZQEBAQEBAQEBAQEBAQEBAQEBAQEBAQEBAQEBAQEBAQEBAQEBAQEBAQEBBSTbtxPkfI9zjcSbRQDPv1V41JiMM504mcrbDYZkTQ1jQ1o5D/7NVmcrxER2dVCRAQEBAQEBAQEBAQEBAQEBAQEBAQEBAQEBAQEBAQEBAQEBAQEBAQEBAQEBAQEBAQEBAQEBAQEBAQEBAQEBAQEBAQEBAQEBAQEBAQEBAQEBAQEBAQEBAQEBAQEBAQEBAQEBAQEBAQEBAQEBAQEBAQEBAQEBAQEBAQEBAQEBAQEBAQEBAQEBAQEBAQEBAQEBAQEBAQEBAQEBAQEBAQEBAQEBAQEBAQEBAQEBAQEBAQEBAQEBAQEBAQEBAQEBAQEBAQEBAQEBAQEBAQEBAQEH/9k=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8283976" y="1032249"/>
            <a:ext cx="57150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84229" y="518485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DARK WEB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017194" y="1546013"/>
            <a:ext cx="7413776" cy="480059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0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APEBASERIVFRITFhMaFhURFRcVERIYFRIWGBgXFxMYHikiGRolJxYVITEhJiktLy4uFx8zOD8sNygtLisBCgoKDg0OGxAQGi0lICIuLS0tLS0tLS0tLS0tKy0tLy0tLS0tLS8tLystLy0tLS8rLS0tLS0tLS0tLS0tLS0tLf/AABEIAIwBaAMBEQACEQEDEQH/xAAbAAEAAgMBAQAAAAAAAAAAAAAABAUBAgMGB//EAEQQAAEDAgMEBQgHBQgDAAAAAAEAAgMREgQhMQUGE0EWIlFhcTJSU4GRktHhFDNioaKxsgcXNHLBI0JUY3OCk9IktPD/xAAaAQEAAwEBAQAAAAAAAAAAAAAAAQIDBAUG/8QANxEBAAIBAgQDBgQFAwUAAAAAAAECEQMhBBITMUFRYSIycYGRoQUUscEWYtHh8AZSYyMzQrLx/9oADAMBAAIRAxEAPwD7igICAgICAgICAgICAgICAgICAgICAgICAgICAgICAgICAgICAgICAgICAgICAgICAgICAgICAgICAgICAgICAgICAgICAgICAgICAgICAgICAgICAgICAgICAgICAgICAgICAgICAgICAgICAgICAgICAgICAgICAgICAgICAgICAgICAgICAgICAgICAgICAgICAgICAgICAgICAgICAgICAgICAgICAgICAgICAgICAgICAgICAgICAgICAg54iZsbHPcaNaCSewAVJUTOIytWs2mKx4vnc/7UusbMLVlci6S1xHaWhpp7V588fGdqvo6f6dmaxzXxPw/u0/em7/CD/mP/AET8/wDy/db+HP8Ak+393o90N8GbQL2GMxyMFbbrmubWlQ6g0yrlzC6NDiI1dsYl5n4h+GW4TFs5iXqAul5YgICAgwg8Jtz9o7IJ3xRQcQRktc4vsBcNbQAagZj1Lh1OMitsRGXv8L+BW1dOL2tjPhjKB+9N3+EH/Mf+ip+f/l+7o/hz/k+391pu5+0FmKnZDJDwi/Jjg+9pPYchSq10uMi9uWYw5ON/BLcPpzqVtmI77Ye3XY8MQEBAQEBAQEBAQEBAQEBAQEBAQEBAQEBByxU3DY99K2tJoNTQVSN0TOFEN7I/Rv8AaFp0pZ9WHoQarNqygICAg44vDtljfG7yXtc0+DhQ/momMxhal5paLR4PmU37L8QHGyeMs5F4cHU7wMqrzZ4C3hL6mn+otPHtUnPxc/3Y4v00Psf8FH5C3nC38Q6X+yXqNytzjs9z5ZJA+RwtFgIY1tanXMk5exdPD8N0t5nd5X4l+Kfm4ita4iHr11vHEBAQEGCg+c7d/ZxJLPJJBKxrZHFxbIDVpcamhGoqSV5+rwU2tM1nu+j4T8djT0opeszMbbK/92OL9ND7H/BZ/kLecOn+ItL/AGT9Vtuz+z1+HxDJp5WuEZq1sYObuRJPIdi10eEmluaZcnHfjca2lOnSuM98voC73zzKAgICAgICAgICAgICAgICAgICAgICAgINZGBwIOhBB9aD51j8I6CR0buWh84ciums5hy2jErPZ+8kkTAxzQ8DIEmjqdh7VWdOJXjUwldLj6Ee/wDJV6aer6HS4+hHv/JOmdX0Olx9CPf+SdL1Or6JWE3picaPaWd/lN9aidOVo1IX0cgcAWkEHQjMH1rNorts7Xbhg3K5zq0FaZDmSrVrzKWvys7G2s3Eh1Ba5tKtJrroQUtXlTW3MnySBoLnEADUnIBVwlQ4reqJpoxhf31tHq5rSNOVJ1IRulx9CPf+SnpeqvV9DpcfQj3/AJJ0zq+h0uPoR7/yTpnV9HWHe1tevEQO1rq/dQJOn5JjV817g8ZHM26NwI+8dxHJZzEx3aRMT2abSxzcPGXu8ABqSeSRGdiZwgbI2+3EPsLLHGtM6g09WqtamFK3zsulRoIKvZu1+OA8RPbC4EtlcWBrhXI21qK8qhZ0vzb42dGrw/T2m3tR4brEyAake1XywxLHFbS6ot7aintTMHLOcIWB2oJi21jrSZhdVtAYn29tc8yKKtb5bamhNO8+X3TRM2hNwoNTUUHirZhjyz5OMmPia+NheLpA4tz1DaVz9YUTaM4XjSvNZtEbQxi8c2J8DCCTM8tBGgIjc+p90pNsTEeadPSm9bWjw3++HYzNz6wyFTmMh2+CnMKcs+TnhsdFLG2RjwWOAIJNNdNdFEWiYzCb6dq25Zjd2MjQaEip5VzUq4lgTNz6wy1zGXj2Jk5Z8gytpW4U7aintTMHLIJW55jLXPRMwYk4zfOGtNRr2eKZg5beTJeM8xlrnomTEnEbWlRXsrnl3JmDlnu5YjFNY2R1QbGucQCLqAV09SiZwtWkzMR5t8LMJGMeMg9rXAHUXCv9VMTmMovXltNfJ1UqiAgICAgIIO0dnxYgWv1GhB6zfkrVmaq2rFlBLunJXqyNI+0CD91VfqM+k06KTefH+L4KerCOlJ0Um8+P8XwTqwdKTopN58f4vgnVg6UqzaOzJcOReBQ6Obm093irxaJUtWYWW6u0SyQROPUf5P2XfNU1K+K+nbfDpvp9ZF/K79SjS7J1e7bcvypvBn5uTVNJH3p2iZJDED1Ga/ad8lOnXEZRe2ZwgbO2XLiK2AUGrnGjR3eKva0QpWsysuik3nx/i+Cp1YX6UnRSbz4/xfBOrB0pOik3nx/i+CdWDpSh7Q2FNA0vNrmjUtJy8QQpi8SiaTG7jsjHnDytdXqmgeORFfzGqm1cwitsS9Hvga4dn+o39D1np92mr7qi3a/iov8Af+hy0v2Z0957xc7pYKDxzY4ZHvw2FlEmHnjlLmNde3Du1a5rh5IJPknmMua5sRnlrO0/Z6nNaKxqatcWrMb+cf54osZ+kxtnkGcmJwcRB/yTa9vvulCiPajM+cfZrb/pWmkeFbT9e32w3kEUclklrcK3HPDgcoW1wtzQ4aBtxJzyqR3JOInE9s/spEzama+9NPn33+zhBWwcDI8PafDDRQ/XC20eyirGcberS2Ob2/Omfos5cZg2YRnAbh3Mc6Fry+nCjJGTpqcxTnzIWnNWKRhzRp6ltaeeZ2zMevwQNkCEPwjpeFbxca1riAGV4tWNZdpoS0exZ0xtM+cujXm3LeK57U/T/MvRbcP/AJGz/wDWk/8AVmW2p71fj+0uLhv+3q/CP/aFFszCxgYFwaLpDi2vNKl4LXm13aMhl3LOtdon4uvW1Jm14ztHLhEhMXB2eA6BsQZIJOK0GET2sAEgBFH0v171EYxX/N1pm3NqTOc7Yx3x6J2Dwdspa1wlkj2fFwpNSXXzhrm1rnpmrRXG3fZlfUi0ZmMRN94+jUSYQ4TDcMs4YfhvpVPKAofrufla3d9UzXkiY+acanVvzd8Ty/2+XYwEEUs8TbWuw5xGJMQ1jLeCyto0Lbr6clERE2jyzP6Jvea6czn2uWM+ff8AphFwELGQYdzQAX4HFXHm+jW0uPOirWMVj4S01bzbUtnwvVnFYGER4khjQW4CF4NNH/2nX/m6o62uSTWIifhBGrbNd/8Azt9Nvs77QxLGnGRucOI+fBua3+85tkFXAeb1XZ9ymZxMx6x+ylKTaKTHaIt+st5IGB00tBxBtGMB/wDeAJiBaDyBDjl3lTjvPqrF5nFc7cn7Si/SRLOXNbExxZj2uZEDxgQKDinm40upT2qM5n6tOTk08TMzvTfw+T2GwZmvwuHcxwc3hsFWmoqGgEVHYQQujTnNYeZxMTGrbPnP6p6uxEBAQEBBH2i9zYZXN8oMcR4hpUx3Rbs+e4edzHtkBNwINeZzzr2romIw5omcvpDHVAI0K5nU2QEBBU7z2/RpK/Zp43Cn9VendTU9147Z1eNDTXiM/UFtbswr3XO+n1kX8rv1Kmk01W+5XlTeDPzKjV8DS8VDja8WWut76+8VrHZnPd7bdu36NFb2Gvjcarnv7zenZZqq4gINJWBzSDoQR7QkIfNpYXNcWEG4EinOui6c7Zc2N3qN5WkYOEO1DowfERuqsqe81v7qn3a/iov9/wChy0v7rOnvPeLndIg5vZk62jSQaGlaHkac1GE583DZ2CbBE2MG6lSXGlXOcS5zjTmSSfWorWIjC+pqze02SS0KcKRMlAiMyWDsCYTmQtHYmIMyzRSjLFoUYMsWDSgTCcyzQIgtGeQz170wnMlo9iGZLR2KTMloRGZC0dihOZLR2KTMlo7FGDMgFNFKM57tkBAQEBAQavbUEHQoPnm08C6CRzDp/dPnN5LprbMOa1cSl4DeCaFoZk5o0urUd1RyVZpEpjUmErpXN5jPxfFR04T1ZOlc3mM/F8U6UHVk6VzeYz8XxTpwdWVbtLakuIIvIoNGtyaO/vKvWsQra0ysN1dnF8nFI6jNPtO7vD4KmpbbC2nXfLpvn9ZF/K79SaXZOr3b7l+VN4M/MqNU0kbejZxjlMgHUkOZ813Ovjqp07bYRqVxOULZu1ZcPWwgtOrXZt8e4q1qxKtbzCx6VzeYz8XxVenC3Vk6VzeYz8XxTpQdWTpXN5jPxfFOnB1ZdId7H168QI+ySD96jppjV819s/Gw4gXspcNagXtVJiYaRMSr98fqGf6jf0PVtPurq9lDu1/FRf7/ANDlpf3WVPee8XO6WCaIQ8nDteSSXC4h4DYXQ4mRrWucXFoawi8aVpn3VXNGpMzFvDd6VuHpWttON7ZiP/ibu/vAcVIWHhGsbZBwZOJZU0LJOxwy8c+xX09XmnwY8TwvSrnfvjeMfOEaWSKSXGSYpzhFBI2NgDpA1g4LJHPIZzJcesdAAozE2tNu0NJi1NPTrpxvaMztHnMYb4/egRzFjTEWsdC0h0lJpOKW5xs5hoc09+elEtrYnHwNLgZtTmnO+Z7bRjzn1by7XnezG28NjoWy0aS7jNtra8tpS1wBcCO7XNJvaYt6K10NOs0zmYnHw+HyPpzoxhHzgF3CmeXMc8ABsbXeTWjiR2+pOfGObyT0YtN607ZiPDzc5t4Z4mF0kLLnRNljDXmlL2tcxxI1F7cx29yTqWjvCa8Jp2n2bTjOJ+mcrTZmOkfJNFK1odHwzVhJaWyAkajUWkK9bTMzEufW0q1rW9Z2nPf0VL9oyQ4jEhgDzJiYIwHuIa27Cg1GtNK07ys+aYtPxj9HT0aX06Z2xW0/S0uO0cVPifo0ZDGn6VLHI0OeGPMcMjhm2htyBp2gKLWtbEeuFtPS09OL23n2YmO22ZhPwu3JHOYeG0QPmfC03HiBzC5ocRSlpLHCla6FXjUnbbbsxtw1YiYz7URmfL/N3KLbuIczDuEcVcRM6Ngud1bWykucaf5eg7VHUtiJ85wmeG04taMz7MZn542+7fZm3JpHQ8SONrZTM0WvJIfDWpNR5Jtd3hTXUtOMwavDadYtyzM4xPylExe8ErosY2N8BkihvD4JDI1tS4Fpy8oW5Kk6szExGNmlOEpFqTaLYmcYmMJOJ2m6B7nyMDpG4YHqPcGuJlta0NOQrUdalVabcs7+SldCNSIis4ibY+zaXbc8XEbIyO9kmEb1HOtIxEoYdRWoqfFTOpMd48vuiOGpfE1mcTFp3/ljP3Y2hvJwnyRnhtImEbXyvsjA4DZHOefXQAa5JbVxt6mlwfPETvO2cRGZ74Wewto/SoGS0AqXg2m5tWSOYS13NptqDzBCvS3NXLn4jR6WpNPh94ysFdiICAgICAgjY7AxzttkbUcuRHeDyUxMx2RNYnuoZd0hXqykD7Tan2haRqebKdLyadEnelHu/NOqdI6JO9KPd+anqnSOiTvSj3fmo6p0knCbqxtIMji/uHVb6+aidSUxpwvo4w0ANAAGgGgWbXsrttbHbiQ3rWubWh1FDyIVq2wpauW2xtktwwdnc51KnTTQAe1LW5iteVPlia9pa4Ag6g6FVWmFBit1Y3Gsby3uPWHq5rSNSWc6cI/RI+lHu/NT1UdI6JO9KPd+anqnSOiTvSj3fmo6p0kTaG7csTS9rg8DUAUcB205q0amUTpzCswGLdDI2RvLUecOYVrRmMKVnE5e6xuEZioQCcnUc0jUZZH71zxPLLomOaELZG74gfeXXOFaZUArqfFWtfKtaYldqjRghBQYPdss4TXSl8UUckbGWgHhyNAo51cyAAKrGNLG2dnbfjOaZtFcTMxMz6wn7JwMsLQx8oka1oa3qBrqNyBc4HrHTkFelZr3ljratdScxGM990XHbDc905il4YxDaStLA8E2WXtzFrrQBzGQyVbacznE92mnxMRWsXrnl7b/AD/V0i2Q+OUvikDWv4d7XMDiSxobVrqi0kAA66JyYnMKzxEWpy2jtnG/m1m2M6WV75ZAQY5Y2hjLSGykVuNTcRaKac+1J08zmZTHERWkVrXxie/kN2KXNhEsgfw2SMNrbb2vYG9poaBOntET4JnicTaaxjMxP0nKM7dtz2Fsk5cRG2NjrALWh7XEkA9ZxtbU5DLRR0vOV/zkROa1xvmd/HGFth8DZPNLdXiNiFKacO7n33fcrxXEzLmtq82nFPLP3whS7DumMt+s8UtKejh4dta89aqvT3z65axxOKRXHaJj6zlszYtJGPv8nESTUprfC6O3XldWvcnT3z65J4nNZrjvWK/ScucGwSyRv9oTCyV8zY7RUPeXE1fXNoL3ECnZ2JGnie+3dNuKzWdvamMTPp8G2H2HYzCtv/h5XyVp5dzZRTXL637lMaeIj0VtxHNa047xEfTH9Gjd3xbG0yGjDiDkKE8cPB55Uv8AuUdP9/ut+anMzjvj7TH9HKHds8OVj5a3wCEWxhga1t1HUrmetn/RRGltO/hhe3GRMxMV7Tnv5uuJ2C6YO4stXOhEdzG20Ikva8Ak5jLLuSdLMbz4K14qKTHLXaJz9uyG3ZUs0mLZJJ1z9Ee2QMo0OicXto2uYq0VFeZVenMzMTPk2nXpStLVjb2omM+eyT0ffUycb+24vEDywWAmIRubZXNpA7a6Zq3Tnvndl+ar7vL7OMYz657rrDMc1oD3BzhqQLQfBvJaw5LzEzmHVSqICAgICAgICAgICAgICAgICAgICDV7gASdADWulAiHzSQiriNKmnhXJdUOWX0DYoIw8NdbG/kua3d017JqhYQEBAQEBAQEBAQEBAQEBAQYQAgygICAgICAgICAgICAgICAgICAgICAgIPEbe2nM6SWIuowOIoBSoHaea3pWO7nvaeyJsjZzsRIGgdUUvPIDs8SptbEIrXMvoLGgAAaBc7pZQEBAQEBAQEBAQEBAQEBAQEBAQEBAQEBAQEBAQEBAQEBAQEBAQEBAQEBBSTbtxPkfI9zjcSbRQDPv1V41JiMM504mcrbDYZkTQ1jQ1o5D/7NVmcrxER2dVCRAQEBAQEBAQEBAQEBAQEBAQEBAQEBAQEBAQEBAQEBAQEBAQEBAQEBAQEBAQEBAQEBAQEBAQEBAQEBAQEBAQEBAQEBAQEBAQEBAQEBAQEBAQEBAQEBAQEBAQEBAQEBAQEBAQEBAQEBAQEBAQEBAQEBAQEBAQEBAQEBAQEBAQEBAQEBAQEBAQEBAQEBAQEBAQEBAQEBAQEBAQEBAQEBAQEBAQEBAQEBAQEBAQEBAQEBAQEBAQEBAQEBAQEBAQEBAQEBAQEBAQEBAQEBAQEH/9k=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8283976" y="1032249"/>
            <a:ext cx="57150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84229" y="518485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DARK WEB</a:t>
            </a: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1547">
            <a:off x="2822262" y="154159"/>
            <a:ext cx="6871136" cy="687113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7723">
            <a:off x="3265062" y="473283"/>
            <a:ext cx="5147241" cy="6858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5" y="1304925"/>
            <a:ext cx="6381750" cy="424815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1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21327743">
            <a:off x="3031874" y="1523696"/>
            <a:ext cx="6379578" cy="5350905"/>
          </a:xfrm>
          <a:prstGeom prst="rect">
            <a:avLst/>
          </a:prstGeom>
        </p:spPr>
      </p:pic>
      <p:pic>
        <p:nvPicPr>
          <p:cNvPr id="1026" name="Picture 2" descr="Résultats de recherche d'images pour « l'essentiel.lu »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530" y="3555886"/>
            <a:ext cx="590149" cy="6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6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21242616">
            <a:off x="2855555" y="1667767"/>
            <a:ext cx="5632514" cy="4857842"/>
          </a:xfrm>
          <a:prstGeom prst="rect">
            <a:avLst/>
          </a:prstGeom>
        </p:spPr>
      </p:pic>
      <p:pic>
        <p:nvPicPr>
          <p:cNvPr id="5" name="Picture 2" descr="Résultats de recherche d'images pour « l'essentiel.lu »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489" y="3626907"/>
            <a:ext cx="590149" cy="6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26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094943" y="3137633"/>
            <a:ext cx="4251420" cy="2281959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>
            <p:custDataLst>
              <p:tags r:id="rId4"/>
            </p:custDataLst>
          </p:nvPr>
        </p:nvSpPr>
        <p:spPr>
          <a:xfrm>
            <a:off x="883998" y="1582548"/>
            <a:ext cx="1109412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2400" b="1" dirty="0"/>
              <a:t>Wireless </a:t>
            </a:r>
            <a:r>
              <a:rPr lang="fr-BE" sz="2400" b="1" dirty="0" err="1"/>
              <a:t>medical</a:t>
            </a:r>
            <a:r>
              <a:rPr lang="fr-BE" sz="2400" b="1" dirty="0"/>
              <a:t> </a:t>
            </a:r>
            <a:r>
              <a:rPr lang="fr-BE" sz="2400" b="1" dirty="0" err="1"/>
              <a:t>sensor</a:t>
            </a:r>
            <a:r>
              <a:rPr lang="fr-BE" sz="2400" b="1" dirty="0"/>
              <a:t> </a:t>
            </a:r>
            <a:r>
              <a:rPr lang="fr-BE" sz="2400" dirty="0" smtClean="0"/>
              <a:t/>
            </a:r>
            <a:br>
              <a:rPr lang="fr-BE" sz="2400" dirty="0" smtClean="0"/>
            </a:br>
            <a:endParaRPr lang="fr-BE" sz="2400" dirty="0"/>
          </a:p>
          <a:p>
            <a:r>
              <a:rPr lang="fr-BE" sz="2400" dirty="0" smtClean="0"/>
              <a:t>- Flower pot</a:t>
            </a:r>
          </a:p>
          <a:p>
            <a:r>
              <a:rPr lang="fr-BE" sz="2400" dirty="0" smtClean="0"/>
              <a:t>- </a:t>
            </a:r>
            <a:r>
              <a:rPr lang="fr-BE" sz="2400" dirty="0" err="1" smtClean="0"/>
              <a:t>Vehicle</a:t>
            </a:r>
            <a:endParaRPr lang="fr-BE" sz="2400" dirty="0" smtClean="0"/>
          </a:p>
          <a:p>
            <a:r>
              <a:rPr lang="fr-BE" sz="2400" dirty="0" smtClean="0"/>
              <a:t>- </a:t>
            </a:r>
            <a:r>
              <a:rPr lang="fr-BE" sz="2400" dirty="0" err="1" smtClean="0"/>
              <a:t>Fitbit</a:t>
            </a:r>
            <a:r>
              <a:rPr lang="fr-BE" sz="2400" dirty="0"/>
              <a:t> </a:t>
            </a:r>
            <a:r>
              <a:rPr lang="fr-BE" sz="2400" dirty="0" smtClean="0"/>
              <a:t>bracelet</a:t>
            </a:r>
            <a:endParaRPr lang="fr-BE" sz="2400" dirty="0"/>
          </a:p>
          <a:p>
            <a:r>
              <a:rPr lang="fr-BE" sz="2400" dirty="0"/>
              <a:t>-</a:t>
            </a:r>
            <a:r>
              <a:rPr lang="fr-BE" sz="2400" dirty="0" smtClean="0"/>
              <a:t> Pacemaker</a:t>
            </a:r>
            <a:endParaRPr lang="fr-BE" sz="2400" dirty="0"/>
          </a:p>
          <a:p>
            <a:r>
              <a:rPr lang="fr-BE" sz="2400" dirty="0" smtClean="0"/>
              <a:t>- …</a:t>
            </a:r>
            <a:endParaRPr lang="fr-BE" sz="2400" dirty="0"/>
          </a:p>
          <a:p>
            <a:pPr lvl="1"/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6078290" y="3567707"/>
            <a:ext cx="58326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b="1" dirty="0"/>
              <a:t>Marie </a:t>
            </a:r>
            <a:r>
              <a:rPr lang="fr-BE" sz="1600" b="1" dirty="0" smtClean="0"/>
              <a:t>Moe </a:t>
            </a:r>
            <a:r>
              <a:rPr lang="fr-BE" sz="1600" dirty="0"/>
              <a:t>– hack.lu 2015 (http://2015.hack.lu/talks</a:t>
            </a:r>
            <a:r>
              <a:rPr lang="fr-BE" sz="1600" dirty="0" smtClean="0"/>
              <a:t>/) : </a:t>
            </a:r>
            <a:r>
              <a:rPr lang="en-US" sz="1600" i="1" dirty="0"/>
              <a:t>My life depends on the functioning of a medical device, a pacemaker that generates each and every beat of my heart. This computer inside of me may fail due to hardware and software issues, due to misconfigurations or network-connectivity. Yes, you read that correctly. The pacemaker has a wireless interface for remote monitoring and I am forced to become a human part of the Internet-of-Things. As a seasoned security-professional I am worried about my heart’s attack surface.</a:t>
            </a:r>
            <a:r>
              <a:rPr lang="fr-BE" sz="1600" i="1" dirty="0" smtClean="0"/>
              <a:t> </a:t>
            </a:r>
            <a:endParaRPr lang="fr-FR" sz="1600" i="1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 rot="528685">
            <a:off x="6445886" y="1405273"/>
            <a:ext cx="5323521" cy="2257777"/>
          </a:xfrm>
          <a:prstGeom prst="rect">
            <a:avLst/>
          </a:prstGeom>
        </p:spPr>
      </p:pic>
      <p:pic>
        <p:nvPicPr>
          <p:cNvPr id="2050" name="Picture 2" descr="Résultats de recherche d'images pour « pot de fleur connecté »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3388">
            <a:off x="185489" y="4025545"/>
            <a:ext cx="3847811" cy="252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362634" y="746866"/>
            <a:ext cx="368053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80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STAKES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93812" y="3320249"/>
            <a:ext cx="2659602" cy="2226400"/>
          </a:xfrm>
        </p:spPr>
        <p:txBody>
          <a:bodyPr>
            <a:normAutofit/>
          </a:bodyPr>
          <a:lstStyle/>
          <a:p>
            <a:endParaRPr lang="fr-CH" dirty="0" smtClean="0"/>
          </a:p>
          <a:p>
            <a:r>
              <a:rPr lang="fr-CH" dirty="0" err="1" smtClean="0"/>
              <a:t>Customers</a:t>
            </a:r>
            <a:endParaRPr lang="fr-CH" dirty="0" smtClean="0"/>
          </a:p>
          <a:p>
            <a:r>
              <a:rPr lang="fr-CH" dirty="0" smtClean="0"/>
              <a:t>Employer</a:t>
            </a:r>
            <a:endParaRPr lang="fr-CH" dirty="0"/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82100" y="2390715"/>
            <a:ext cx="2771314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28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CONFIDENCE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894927" y="2391795"/>
            <a:ext cx="2771314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28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ECONOMIC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0031982" y="2377808"/>
            <a:ext cx="1685280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28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LEGAL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083206" y="3320249"/>
            <a:ext cx="2659602" cy="222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CH" dirty="0" smtClean="0"/>
          </a:p>
          <a:p>
            <a:r>
              <a:rPr lang="fr-CH" dirty="0" smtClean="0"/>
              <a:t>Sanctions</a:t>
            </a:r>
            <a:endParaRPr lang="fr-CH" dirty="0"/>
          </a:p>
        </p:txBody>
      </p:sp>
      <p:sp>
        <p:nvSpPr>
          <p:cNvPr id="9" name="Content Placeholder 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9704770" y="3320249"/>
            <a:ext cx="2659602" cy="222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CH" dirty="0" smtClean="0"/>
          </a:p>
          <a:p>
            <a:r>
              <a:rPr lang="fr-CH" dirty="0" smtClean="0"/>
              <a:t>Law</a:t>
            </a:r>
            <a:endParaRPr lang="fr-CH" dirty="0"/>
          </a:p>
        </p:txBody>
      </p:sp>
      <p:sp>
        <p:nvSpPr>
          <p:cNvPr id="10" name="Right Arrow 9"/>
          <p:cNvSpPr/>
          <p:nvPr>
            <p:custDataLst>
              <p:tags r:id="rId8"/>
            </p:custDataLst>
          </p:nvPr>
        </p:nvSpPr>
        <p:spPr>
          <a:xfrm rot="8323569">
            <a:off x="2197849" y="1763690"/>
            <a:ext cx="651716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ight Arrow 10"/>
          <p:cNvSpPr/>
          <p:nvPr>
            <p:custDataLst>
              <p:tags r:id="rId9"/>
            </p:custDataLst>
          </p:nvPr>
        </p:nvSpPr>
        <p:spPr>
          <a:xfrm rot="2729224">
            <a:off x="9937795" y="1739687"/>
            <a:ext cx="651716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ight Arrow 11"/>
          <p:cNvSpPr/>
          <p:nvPr>
            <p:custDataLst>
              <p:tags r:id="rId10"/>
            </p:custDataLst>
          </p:nvPr>
        </p:nvSpPr>
        <p:spPr>
          <a:xfrm rot="5400000">
            <a:off x="5733282" y="1945163"/>
            <a:ext cx="383647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 rot="21165344">
            <a:off x="3061331" y="1460585"/>
            <a:ext cx="5756945" cy="5211028"/>
          </a:xfrm>
          <a:prstGeom prst="rect">
            <a:avLst/>
          </a:prstGeom>
        </p:spPr>
      </p:pic>
      <p:pic>
        <p:nvPicPr>
          <p:cNvPr id="9" name="Picture 2" descr="Résultats de recherche d'images pour « l'essentiel.lu »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753" y="3580725"/>
            <a:ext cx="590149" cy="6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53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 rot="21371073">
            <a:off x="1763465" y="1511825"/>
            <a:ext cx="8629650" cy="4972050"/>
          </a:xfrm>
          <a:prstGeom prst="rect">
            <a:avLst/>
          </a:prstGeom>
        </p:spPr>
      </p:pic>
      <p:pic>
        <p:nvPicPr>
          <p:cNvPr id="7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 rot="21098586">
            <a:off x="2731944" y="1751011"/>
            <a:ext cx="6838950" cy="4371975"/>
          </a:xfrm>
          <a:prstGeom prst="rect">
            <a:avLst/>
          </a:prstGeom>
        </p:spPr>
      </p:pic>
      <p:pic>
        <p:nvPicPr>
          <p:cNvPr id="7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72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 rot="21212093">
            <a:off x="393123" y="1607127"/>
            <a:ext cx="8884195" cy="40520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 rot="460402">
            <a:off x="6374371" y="1716445"/>
            <a:ext cx="4886325" cy="4762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49350" y="3743421"/>
            <a:ext cx="11212945" cy="535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7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 rot="20731035">
            <a:off x="613966" y="1765724"/>
            <a:ext cx="5142946" cy="4720924"/>
          </a:xfrm>
          <a:prstGeom prst="rect">
            <a:avLst/>
          </a:prstGeom>
        </p:spPr>
      </p:pic>
      <p:pic>
        <p:nvPicPr>
          <p:cNvPr id="9" name="Picture 2" descr="Résultats de recherche d'images pour « l'essentiel.lu »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20" y="1462705"/>
            <a:ext cx="590149" cy="6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 rot="704997">
            <a:off x="7309583" y="2380990"/>
            <a:ext cx="4073624" cy="2633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983032" y="2677769"/>
            <a:ext cx="2046432" cy="3215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475552" y="1947230"/>
            <a:ext cx="4222268" cy="7305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492948" y="4882107"/>
            <a:ext cx="5300012" cy="6397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/>
          <a:stretch>
            <a:fillRect/>
          </a:stretch>
        </p:blipFill>
        <p:spPr>
          <a:xfrm rot="696343">
            <a:off x="6367491" y="4236231"/>
            <a:ext cx="5550923" cy="531825"/>
          </a:xfrm>
          <a:prstGeom prst="rect">
            <a:avLst/>
          </a:prstGeom>
        </p:spPr>
      </p:pic>
      <p:pic>
        <p:nvPicPr>
          <p:cNvPr id="16" name="Image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37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23963" y="540930"/>
            <a:ext cx="281421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56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THE LAW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1"/>
          <p:cNvGraphicFramePr>
            <a:graphicFrameLocks noGrp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32860305"/>
              </p:ext>
            </p:extLst>
          </p:nvPr>
        </p:nvGraphicFramePr>
        <p:xfrm>
          <a:off x="1603508" y="1988858"/>
          <a:ext cx="8762835" cy="3458527"/>
        </p:xfrm>
        <a:graphic>
          <a:graphicData uri="http://schemas.openxmlformats.org/drawingml/2006/table">
            <a:tbl>
              <a:tblPr firstCol="1" bandRow="1">
                <a:tableStyleId>{616DA210-FB5B-4158-B5E0-FEB733F419BA}</a:tableStyleId>
              </a:tblPr>
              <a:tblGrid>
                <a:gridCol w="310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0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831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fr-LU" dirty="0" smtClean="0"/>
                        <a:t>Computer Offenses</a:t>
                      </a: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509-1 à 509-7</a:t>
                      </a: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tabLst/>
                      </a:pPr>
                      <a:r>
                        <a:rPr lang="en-US" dirty="0" smtClean="0"/>
                        <a:t>509.1: Fraudulent access and involuntary deletions and modifications (2mois - 3ans &amp; &lt;25.000 €)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509.2: Interference and falsely of a system (3 months &amp; 1250 € -12500 €)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509.3: Introduction and modification of data (3 months &amp; 1250 € -12500 €)</a:t>
                      </a:r>
                      <a:br>
                        <a:rPr lang="en-US" dirty="0" smtClean="0"/>
                      </a:b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509.6: Any attempt is punished in the same way as the crime itself!</a:t>
                      </a:r>
                      <a:endParaRPr kumimoji="0" lang="fr-F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0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Defamatory</a:t>
                      </a:r>
                      <a:r>
                        <a:rPr kumimoji="0" lang="fr-F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and </a:t>
                      </a:r>
                      <a:r>
                        <a:rPr kumimoji="0" lang="fr-FR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insults</a:t>
                      </a: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443 ; 448 et 561-7</a:t>
                      </a: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dirty="0" smtClean="0"/>
                        <a:t>Make defamatory remarks on a website. Send insults or slanders via email.</a:t>
                      </a:r>
                      <a:endParaRPr lang="en-US" dirty="0"/>
                    </a:p>
                  </a:txBody>
                  <a:tcPr marT="45721" marB="4572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8" name="Imag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7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697251" y="618049"/>
            <a:ext cx="5993229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HOW TO PROTECT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21858" y="1553382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rules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!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986708" y="2293100"/>
            <a:ext cx="87801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fr-BE" sz="2800" dirty="0" smtClean="0"/>
              <a:t>Update all </a:t>
            </a:r>
            <a:r>
              <a:rPr lang="fr-BE" sz="2800" dirty="0" err="1" smtClean="0"/>
              <a:t>your</a:t>
            </a:r>
            <a:r>
              <a:rPr lang="fr-BE" sz="2800" dirty="0" smtClean="0"/>
              <a:t> </a:t>
            </a:r>
            <a:r>
              <a:rPr lang="fr-BE" sz="2800" dirty="0" err="1" smtClean="0"/>
              <a:t>devices</a:t>
            </a:r>
            <a:endParaRPr lang="fr-BE" sz="2800" dirty="0"/>
          </a:p>
          <a:p>
            <a:pPr marL="342900" indent="-342900">
              <a:buFontTx/>
              <a:buChar char="-"/>
            </a:pPr>
            <a:r>
              <a:rPr lang="fr-BE" sz="2800" dirty="0" smtClean="0"/>
              <a:t>Lock </a:t>
            </a:r>
            <a:r>
              <a:rPr lang="fr-BE" sz="2800" dirty="0" err="1" smtClean="0"/>
              <a:t>any</a:t>
            </a:r>
            <a:r>
              <a:rPr lang="fr-BE" sz="2800" dirty="0" smtClean="0"/>
              <a:t> </a:t>
            </a:r>
            <a:r>
              <a:rPr lang="fr-BE" sz="2800" dirty="0" err="1" smtClean="0"/>
              <a:t>devices</a:t>
            </a:r>
            <a:r>
              <a:rPr lang="fr-BE" sz="2800" dirty="0" smtClean="0"/>
              <a:t> </a:t>
            </a:r>
            <a:r>
              <a:rPr lang="fr-BE" sz="2800" dirty="0" err="1" smtClean="0"/>
              <a:t>whenever</a:t>
            </a:r>
            <a:r>
              <a:rPr lang="fr-BE" sz="2800" dirty="0" smtClean="0"/>
              <a:t> </a:t>
            </a:r>
            <a:r>
              <a:rPr lang="fr-BE" sz="2800" dirty="0" err="1" smtClean="0"/>
              <a:t>you</a:t>
            </a:r>
            <a:r>
              <a:rPr lang="fr-BE" sz="2800" dirty="0" smtClean="0"/>
              <a:t> </a:t>
            </a:r>
            <a:r>
              <a:rPr lang="fr-BE" sz="2800" dirty="0" err="1" smtClean="0"/>
              <a:t>get</a:t>
            </a:r>
            <a:r>
              <a:rPr lang="fr-BE" sz="2800" dirty="0" smtClean="0"/>
              <a:t> far of </a:t>
            </a:r>
            <a:r>
              <a:rPr lang="fr-BE" sz="2800" dirty="0" err="1" smtClean="0"/>
              <a:t>them</a:t>
            </a:r>
            <a:endParaRPr lang="fr-BE" sz="2800" dirty="0" smtClean="0"/>
          </a:p>
          <a:p>
            <a:pPr marL="342900" indent="-342900">
              <a:buFontTx/>
              <a:buChar char="-"/>
            </a:pPr>
            <a:r>
              <a:rPr lang="fr-BE" sz="2800" dirty="0" err="1" smtClean="0"/>
              <a:t>Follow</a:t>
            </a:r>
            <a:r>
              <a:rPr lang="fr-BE" sz="2800" dirty="0" smtClean="0"/>
              <a:t> </a:t>
            </a:r>
            <a:r>
              <a:rPr lang="fr-BE" sz="2800" dirty="0" err="1" smtClean="0"/>
              <a:t>rules</a:t>
            </a:r>
            <a:r>
              <a:rPr lang="fr-BE" sz="2800" dirty="0" smtClean="0"/>
              <a:t> </a:t>
            </a:r>
            <a:r>
              <a:rPr lang="fr-BE" sz="2800" dirty="0" err="1" smtClean="0"/>
              <a:t>given</a:t>
            </a:r>
            <a:r>
              <a:rPr lang="fr-BE" sz="2800" dirty="0" smtClean="0"/>
              <a:t> by </a:t>
            </a:r>
            <a:r>
              <a:rPr lang="fr-BE" sz="2800" dirty="0" err="1" smtClean="0"/>
              <a:t>your</a:t>
            </a:r>
            <a:r>
              <a:rPr lang="fr-BE" sz="2800" dirty="0" smtClean="0"/>
              <a:t> IT Team</a:t>
            </a:r>
          </a:p>
          <a:p>
            <a:pPr marL="342900" indent="-342900">
              <a:buFontTx/>
              <a:buChar char="-"/>
            </a:pPr>
            <a:r>
              <a:rPr lang="fr-BE" sz="2800" dirty="0" err="1" smtClean="0"/>
              <a:t>Take</a:t>
            </a:r>
            <a:r>
              <a:rPr lang="fr-BE" sz="2800" dirty="0" smtClean="0"/>
              <a:t> </a:t>
            </a:r>
            <a:r>
              <a:rPr lang="fr-BE" sz="2800" dirty="0" err="1" smtClean="0"/>
              <a:t>some</a:t>
            </a:r>
            <a:r>
              <a:rPr lang="fr-BE" sz="2800" dirty="0" smtClean="0"/>
              <a:t> time to </a:t>
            </a:r>
            <a:r>
              <a:rPr lang="fr-BE" sz="2800" dirty="0" err="1" smtClean="0"/>
              <a:t>think</a:t>
            </a:r>
            <a:r>
              <a:rPr lang="fr-BE" sz="2800" dirty="0" smtClean="0"/>
              <a:t> </a:t>
            </a:r>
            <a:r>
              <a:rPr lang="fr-BE" sz="2800" dirty="0" err="1" smtClean="0"/>
              <a:t>before</a:t>
            </a:r>
            <a:r>
              <a:rPr lang="fr-BE" sz="2800" dirty="0" smtClean="0"/>
              <a:t> </a:t>
            </a:r>
            <a:r>
              <a:rPr lang="fr-BE" sz="2800" dirty="0" err="1" smtClean="0"/>
              <a:t>clicking</a:t>
            </a:r>
            <a:endParaRPr lang="fr-BE" sz="2800" dirty="0" smtClean="0"/>
          </a:p>
          <a:p>
            <a:pPr marL="342900" indent="-342900">
              <a:buFontTx/>
              <a:buChar char="-"/>
            </a:pPr>
            <a:r>
              <a:rPr lang="fr-BE" sz="2800" dirty="0" err="1" smtClean="0"/>
              <a:t>Communicate</a:t>
            </a:r>
            <a:r>
              <a:rPr lang="fr-BE" sz="2800" dirty="0" smtClean="0"/>
              <a:t> in case of </a:t>
            </a:r>
            <a:r>
              <a:rPr lang="fr-BE" sz="2800" dirty="0" err="1" smtClean="0"/>
              <a:t>any</a:t>
            </a:r>
            <a:r>
              <a:rPr lang="fr-BE" sz="2800" dirty="0" smtClean="0"/>
              <a:t> suspicion</a:t>
            </a:r>
          </a:p>
          <a:p>
            <a:pPr marL="342900" indent="-342900">
              <a:buFontTx/>
              <a:buChar char="-"/>
            </a:pPr>
            <a:r>
              <a:rPr lang="fr-BE" sz="2800" dirty="0" err="1" smtClean="0"/>
              <a:t>Stay</a:t>
            </a:r>
            <a:r>
              <a:rPr lang="fr-BE" sz="2800" dirty="0" smtClean="0"/>
              <a:t> </a:t>
            </a:r>
            <a:r>
              <a:rPr lang="fr-BE" sz="2800" dirty="0" err="1" smtClean="0"/>
              <a:t>careful</a:t>
            </a:r>
            <a:r>
              <a:rPr lang="fr-BE" sz="2800" dirty="0" smtClean="0"/>
              <a:t> </a:t>
            </a:r>
            <a:r>
              <a:rPr lang="fr-BE" sz="2800" dirty="0" err="1" smtClean="0"/>
              <a:t>before</a:t>
            </a:r>
            <a:r>
              <a:rPr lang="fr-BE" sz="2800" dirty="0" smtClean="0"/>
              <a:t> all communication</a:t>
            </a:r>
          </a:p>
          <a:p>
            <a:pPr marL="342900" indent="-342900">
              <a:buFontTx/>
              <a:buChar char="-"/>
            </a:pPr>
            <a:r>
              <a:rPr lang="fr-BE" sz="2800" dirty="0" smtClean="0"/>
              <a:t>Be sure to have </a:t>
            </a:r>
            <a:r>
              <a:rPr lang="fr-BE" sz="2800" dirty="0" err="1" smtClean="0"/>
              <a:t>authorisations</a:t>
            </a:r>
            <a:r>
              <a:rPr lang="fr-BE" sz="2800" dirty="0" smtClean="0"/>
              <a:t> </a:t>
            </a:r>
            <a:r>
              <a:rPr lang="fr-BE" sz="2800" dirty="0" err="1" smtClean="0"/>
              <a:t>when</a:t>
            </a:r>
            <a:r>
              <a:rPr lang="fr-BE" sz="2800" dirty="0" smtClean="0"/>
              <a:t> a </a:t>
            </a:r>
            <a:r>
              <a:rPr lang="fr-BE" sz="2800" dirty="0" err="1" smtClean="0"/>
              <a:t>picture</a:t>
            </a:r>
            <a:r>
              <a:rPr lang="fr-BE" sz="2800" dirty="0" smtClean="0"/>
              <a:t> </a:t>
            </a:r>
            <a:r>
              <a:rPr lang="fr-BE" sz="2800" dirty="0" err="1" smtClean="0"/>
              <a:t>is</a:t>
            </a:r>
            <a:r>
              <a:rPr lang="fr-BE" sz="2800" dirty="0" smtClean="0"/>
              <a:t> </a:t>
            </a:r>
            <a:r>
              <a:rPr lang="fr-BE" sz="2800" dirty="0" err="1" smtClean="0"/>
              <a:t>taken</a:t>
            </a:r>
            <a:endParaRPr lang="fr-BE" sz="2800" dirty="0"/>
          </a:p>
          <a:p>
            <a:pPr marL="342900" indent="-342900">
              <a:buFontTx/>
              <a:buChar char="-"/>
            </a:pPr>
            <a:r>
              <a:rPr lang="fr-BE" sz="2800" dirty="0" smtClean="0"/>
              <a:t>Refuse </a:t>
            </a:r>
            <a:r>
              <a:rPr lang="fr-BE" sz="2800" dirty="0" err="1" smtClean="0"/>
              <a:t>any</a:t>
            </a:r>
            <a:r>
              <a:rPr lang="fr-BE" sz="2800" dirty="0" smtClean="0"/>
              <a:t> </a:t>
            </a:r>
            <a:r>
              <a:rPr lang="fr-BE" sz="2800" dirty="0" err="1" smtClean="0"/>
              <a:t>connection</a:t>
            </a:r>
            <a:r>
              <a:rPr lang="fr-BE" sz="2800" dirty="0" smtClean="0"/>
              <a:t> in a non-</a:t>
            </a:r>
            <a:r>
              <a:rPr lang="fr-BE" sz="2800" dirty="0" err="1" smtClean="0"/>
              <a:t>private</a:t>
            </a:r>
            <a:r>
              <a:rPr lang="fr-BE" sz="2800" dirty="0" smtClean="0"/>
              <a:t> place</a:t>
            </a:r>
            <a:endParaRPr lang="fr-BE" sz="2800" dirty="0"/>
          </a:p>
          <a:p>
            <a:pPr marL="342900" indent="-342900">
              <a:buFontTx/>
              <a:buChar char="-"/>
            </a:pPr>
            <a:r>
              <a:rPr lang="fr-BE" sz="2800" dirty="0" err="1" smtClean="0"/>
              <a:t>Teach</a:t>
            </a:r>
            <a:r>
              <a:rPr lang="fr-BE" sz="2800" dirty="0" smtClean="0"/>
              <a:t> to junior or senior how to use the </a:t>
            </a:r>
            <a:r>
              <a:rPr lang="fr-BE" sz="2800" dirty="0" err="1" smtClean="0"/>
              <a:t>informatics</a:t>
            </a:r>
            <a:r>
              <a:rPr lang="fr-BE" sz="2800" dirty="0" smtClean="0"/>
              <a:t> </a:t>
            </a:r>
            <a:r>
              <a:rPr lang="fr-BE" sz="2800" dirty="0" err="1" smtClean="0"/>
              <a:t>tool</a:t>
            </a:r>
            <a:endParaRPr lang="fr-BE" sz="2800" dirty="0"/>
          </a:p>
          <a:p>
            <a:pPr marL="342900" indent="-342900">
              <a:buFontTx/>
              <a:buChar char="-"/>
            </a:pPr>
            <a:r>
              <a:rPr lang="fr-BE" sz="2800" dirty="0" err="1" smtClean="0"/>
              <a:t>Modify</a:t>
            </a:r>
            <a:r>
              <a:rPr lang="fr-BE" sz="2800" dirty="0" smtClean="0"/>
              <a:t> default </a:t>
            </a:r>
            <a:r>
              <a:rPr lang="fr-BE" sz="2800" dirty="0" err="1" smtClean="0"/>
              <a:t>access</a:t>
            </a:r>
            <a:endParaRPr lang="fr-BE" sz="2800" dirty="0"/>
          </a:p>
        </p:txBody>
      </p:sp>
      <p:pic>
        <p:nvPicPr>
          <p:cNvPr id="7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8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327039" y="551111"/>
            <a:ext cx="392049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REFLEX ACT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809346" y="2324600"/>
            <a:ext cx="10375038" cy="3970318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err="1">
                <a:ea typeface="ＭＳ Ｐゴシック" pitchFamily="-108" charset="-128"/>
                <a:cs typeface="ＭＳ Ｐゴシック" pitchFamily="-108" charset="-128"/>
              </a:rPr>
              <a:t>Adapt</a:t>
            </a:r>
            <a:r>
              <a:rPr lang="de-DE" sz="2800" b="1" dirty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>
                <a:ea typeface="ＭＳ Ｐゴシック" pitchFamily="-108" charset="-128"/>
                <a:cs typeface="ＭＳ Ｐゴシック" pitchFamily="-108" charset="-128"/>
              </a:rPr>
              <a:t>your</a:t>
            </a:r>
            <a:r>
              <a:rPr lang="de-DE" sz="2800" b="1" dirty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>
                <a:ea typeface="ＭＳ Ｐゴシック" pitchFamily="-108" charset="-128"/>
                <a:cs typeface="ＭＳ Ｐゴシック" pitchFamily="-108" charset="-128"/>
              </a:rPr>
              <a:t>behaviour</a:t>
            </a: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Inside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Outside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err="1">
                <a:ea typeface="ＭＳ Ｐゴシック" pitchFamily="-108" charset="-128"/>
                <a:cs typeface="ＭＳ Ｐゴシック" pitchFamily="-108" charset="-128"/>
              </a:rPr>
              <a:t>Apply</a:t>
            </a:r>
            <a:r>
              <a:rPr lang="de-DE" sz="2800" b="1" dirty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>
                <a:ea typeface="ＭＳ Ｐゴシック" pitchFamily="-108" charset="-128"/>
                <a:cs typeface="ＭＳ Ｐゴシック" pitchFamily="-108" charset="-128"/>
              </a:rPr>
              <a:t>security</a:t>
            </a:r>
            <a:r>
              <a:rPr lang="de-DE" sz="2800" b="1" dirty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>
                <a:ea typeface="ＭＳ Ｐゴシック" pitchFamily="-108" charset="-128"/>
                <a:cs typeface="ＭＳ Ｐゴシック" pitchFamily="-108" charset="-128"/>
              </a:rPr>
              <a:t>rules</a:t>
            </a: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Passwords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Clear Desk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 err="1">
                <a:ea typeface="ＭＳ Ｐゴシック" pitchFamily="-108" charset="-128"/>
                <a:cs typeface="ＭＳ Ｐゴシック" pitchFamily="-108" charset="-128"/>
              </a:rPr>
              <a:t>Destruction</a:t>
            </a: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dirty="0" err="1">
                <a:ea typeface="ＭＳ Ｐゴシック" pitchFamily="-108" charset="-128"/>
                <a:cs typeface="ＭＳ Ｐゴシック" pitchFamily="-108" charset="-128"/>
              </a:rPr>
              <a:t>of</a:t>
            </a: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dirty="0" err="1">
                <a:ea typeface="ＭＳ Ｐゴシック" pitchFamily="-108" charset="-128"/>
                <a:cs typeface="ＭＳ Ｐゴシック" pitchFamily="-108" charset="-128"/>
              </a:rPr>
              <a:t>paper</a:t>
            </a:r>
            <a:endParaRPr lang="de-DE" sz="2800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>
                <a:solidFill>
                  <a:srgbClr val="FF0000"/>
                </a:solidFill>
                <a:ea typeface="ＭＳ Ｐゴシック" pitchFamily="-108" charset="-128"/>
                <a:cs typeface="ＭＳ Ｐゴシック" pitchFamily="-108" charset="-128"/>
              </a:rPr>
              <a:t>Alert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rgbClr val="FF0000"/>
                </a:solidFill>
                <a:ea typeface="ＭＳ Ｐゴシック" pitchFamily="-108" charset="-128"/>
                <a:cs typeface="ＭＳ Ｐゴシック" pitchFamily="-108" charset="-128"/>
              </a:rPr>
              <a:t>Help </a:t>
            </a:r>
            <a:r>
              <a:rPr lang="de-DE" sz="2800" dirty="0" err="1">
                <a:solidFill>
                  <a:srgbClr val="FF0000"/>
                </a:solidFill>
                <a:ea typeface="ＭＳ Ｐゴシック" pitchFamily="-108" charset="-128"/>
                <a:cs typeface="ＭＳ Ｐゴシック" pitchFamily="-108" charset="-128"/>
              </a:rPr>
              <a:t>desk</a:t>
            </a:r>
            <a:endParaRPr lang="de-DE" sz="2800" dirty="0">
              <a:solidFill>
                <a:srgbClr val="FF0000"/>
              </a:solidFill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6" name="Imag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4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78711" y="2636667"/>
            <a:ext cx="6826927" cy="1317931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10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QUESTIONS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38348" y="4521205"/>
            <a:ext cx="9785874" cy="3686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200" dirty="0" smtClean="0">
                <a:latin typeface="+mn-lt"/>
              </a:rPr>
              <a:t/>
            </a:r>
            <a:br>
              <a:rPr lang="fr-CH" sz="3200" dirty="0" smtClean="0">
                <a:latin typeface="+mn-lt"/>
              </a:rPr>
            </a:br>
            <a:r>
              <a:rPr lang="en-US" sz="2400" dirty="0" smtClean="0">
                <a:latin typeface="+mn-lt"/>
              </a:rPr>
              <a:t>[Trainer Contact Info]</a:t>
            </a:r>
            <a:endParaRPr lang="de-DE" sz="2400" dirty="0">
              <a:latin typeface="+mn-lt"/>
              <a:ea typeface="ＭＳ Ｐゴシック" pitchFamily="-108" charset="-128"/>
              <a:cs typeface="ＭＳ Ｐゴシック" pitchFamily="-108" charset="-128"/>
            </a:endParaRPr>
          </a:p>
          <a:p>
            <a:r>
              <a:rPr lang="fr-CH" sz="3200" dirty="0" smtClean="0">
                <a:latin typeface="+mn-lt"/>
              </a:rPr>
              <a:t/>
            </a:r>
            <a:br>
              <a:rPr lang="fr-CH" sz="3200" dirty="0" smtClean="0">
                <a:latin typeface="+mn-lt"/>
              </a:rPr>
            </a:br>
            <a:endParaRPr lang="fr-LU" sz="3200" dirty="0">
              <a:latin typeface="+mn-lt"/>
            </a:endParaRPr>
          </a:p>
        </p:txBody>
      </p:sp>
      <p:pic>
        <p:nvPicPr>
          <p:cNvPr id="6" name="Imag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3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977718" y="764622"/>
            <a:ext cx="624618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pPr algn="ctr"/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80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ONE WAY!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57826" y="3553689"/>
            <a:ext cx="8849126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21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 TREATMENT OF THE RISK</a:t>
            </a:r>
            <a:r>
              <a:rPr lang="fr-CH" sz="21600" b="1" dirty="0" smtClean="0">
                <a:solidFill>
                  <a:srgbClr val="FF0000"/>
                </a:solidFill>
              </a:rPr>
              <a:t/>
            </a:r>
            <a:br>
              <a:rPr lang="fr-CH" sz="21600" b="1" dirty="0" smtClean="0">
                <a:solidFill>
                  <a:srgbClr val="FF0000"/>
                </a:solidFill>
              </a:rPr>
            </a:br>
            <a:endParaRPr lang="fr-FR" sz="21600" b="1" dirty="0">
              <a:solidFill>
                <a:srgbClr val="FF0000"/>
              </a:solidFill>
            </a:endParaRPr>
          </a:p>
        </p:txBody>
      </p:sp>
      <p:pic>
        <p:nvPicPr>
          <p:cNvPr id="8" name="Imag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0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997472" y="778639"/>
            <a:ext cx="8272296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BE AWARE OF THE RISK!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4" name="Picture 1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704" y="3264912"/>
            <a:ext cx="12192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179" y="3336349"/>
            <a:ext cx="19812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16941" y="4360286"/>
            <a:ext cx="2755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b="1" dirty="0" err="1" smtClean="0">
                <a:solidFill>
                  <a:srgbClr val="0070C0"/>
                </a:solidFill>
              </a:rPr>
              <a:t>Vulnerability</a:t>
            </a:r>
            <a:r>
              <a:rPr lang="de-DE" b="1" dirty="0" smtClean="0">
                <a:solidFill>
                  <a:srgbClr val="0070C0"/>
                </a:solidFill>
              </a:rPr>
              <a:t> </a:t>
            </a:r>
            <a:r>
              <a:rPr lang="de-DE" dirty="0">
                <a:solidFill>
                  <a:schemeClr val="tx2"/>
                </a:solidFill>
              </a:rPr>
              <a:t>:</a:t>
            </a:r>
            <a:br>
              <a:rPr lang="de-DE" dirty="0">
                <a:solidFill>
                  <a:schemeClr val="tx2"/>
                </a:solidFill>
              </a:rPr>
            </a:br>
            <a:r>
              <a:rPr lang="de-DE" dirty="0" smtClean="0">
                <a:solidFill>
                  <a:schemeClr val="tx2"/>
                </a:solidFill>
              </a:rPr>
              <a:t>Key </a:t>
            </a:r>
            <a:r>
              <a:rPr lang="de-DE" dirty="0" err="1" smtClean="0">
                <a:solidFill>
                  <a:schemeClr val="tx2"/>
                </a:solidFill>
              </a:rPr>
              <a:t>under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carpet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53816" y="4353937"/>
            <a:ext cx="2895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b="1" dirty="0" err="1" smtClean="0">
                <a:solidFill>
                  <a:srgbClr val="0070C0"/>
                </a:solidFill>
              </a:rPr>
              <a:t>Threat</a:t>
            </a:r>
            <a:r>
              <a:rPr lang="de-DE" b="1" dirty="0" smtClean="0">
                <a:solidFill>
                  <a:srgbClr val="0070C0"/>
                </a:solidFill>
              </a:rPr>
              <a:t> </a:t>
            </a:r>
            <a:r>
              <a:rPr lang="de-DE" dirty="0">
                <a:solidFill>
                  <a:schemeClr val="tx2"/>
                </a:solidFill>
              </a:rPr>
              <a:t>: </a:t>
            </a:r>
            <a:br>
              <a:rPr lang="de-DE" dirty="0">
                <a:solidFill>
                  <a:schemeClr val="tx2"/>
                </a:solidFill>
              </a:rPr>
            </a:br>
            <a:r>
              <a:rPr lang="de-DE" dirty="0" smtClean="0">
                <a:solidFill>
                  <a:schemeClr val="tx2"/>
                </a:solidFill>
              </a:rPr>
              <a:t>Robber </a:t>
            </a:r>
            <a:r>
              <a:rPr lang="de-DE" dirty="0" err="1" smtClean="0">
                <a:solidFill>
                  <a:schemeClr val="tx2"/>
                </a:solidFill>
              </a:rPr>
              <a:t>try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to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enter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9" name="Text 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04955" y="4368224"/>
            <a:ext cx="28082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b="1" dirty="0">
                <a:solidFill>
                  <a:srgbClr val="0070C0"/>
                </a:solidFill>
              </a:rPr>
              <a:t>Impact </a:t>
            </a:r>
            <a:r>
              <a:rPr lang="de-DE" dirty="0">
                <a:solidFill>
                  <a:schemeClr val="tx2"/>
                </a:solidFill>
              </a:rPr>
              <a:t>: </a:t>
            </a:r>
            <a:br>
              <a:rPr lang="de-DE" dirty="0">
                <a:solidFill>
                  <a:schemeClr val="tx2"/>
                </a:solidFill>
              </a:rPr>
            </a:br>
            <a:r>
              <a:rPr lang="de-DE" dirty="0" smtClean="0">
                <a:solidFill>
                  <a:schemeClr val="tx2"/>
                </a:solidFill>
              </a:rPr>
              <a:t>Robber </a:t>
            </a:r>
            <a:r>
              <a:rPr lang="de-DE" dirty="0" err="1" smtClean="0">
                <a:solidFill>
                  <a:schemeClr val="tx2"/>
                </a:solidFill>
              </a:rPr>
              <a:t>steals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money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10" name="Picture 2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591" y="2660073"/>
            <a:ext cx="13604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3" descr="tuer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217" y="2482274"/>
            <a:ext cx="1839913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cambrioleur1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218" y="2404486"/>
            <a:ext cx="1839912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5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-5400000">
            <a:off x="5832548" y="1532155"/>
            <a:ext cx="388937" cy="7740650"/>
          </a:xfrm>
          <a:prstGeom prst="leftBrace">
            <a:avLst>
              <a:gd name="adj1" fmla="val 165851"/>
              <a:gd name="adj2" fmla="val 50000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endParaRPr lang="lb-LU" sz="1600" b="1" u="sng">
              <a:solidFill>
                <a:schemeClr val="tx2"/>
              </a:solidFill>
            </a:endParaRPr>
          </a:p>
        </p:txBody>
      </p:sp>
      <p:sp>
        <p:nvSpPr>
          <p:cNvPr id="14" name="Text 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44141" y="5784274"/>
            <a:ext cx="5689600" cy="346249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de-DE" dirty="0" err="1" smtClean="0">
                <a:solidFill>
                  <a:schemeClr val="tx2"/>
                </a:solidFill>
              </a:rPr>
              <a:t>Risk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>
                <a:solidFill>
                  <a:schemeClr val="tx2"/>
                </a:solidFill>
              </a:rPr>
              <a:t>=  </a:t>
            </a:r>
            <a:r>
              <a:rPr lang="de-DE" dirty="0" err="1" smtClean="0">
                <a:solidFill>
                  <a:schemeClr val="tx2"/>
                </a:solidFill>
              </a:rPr>
              <a:t>Vulnerability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>
                <a:solidFill>
                  <a:schemeClr val="tx2"/>
                </a:solidFill>
                <a:latin typeface="Wingdings" pitchFamily="2" charset="2"/>
              </a:rPr>
              <a:t>l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Threat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>
                <a:solidFill>
                  <a:schemeClr val="tx2"/>
                </a:solidFill>
                <a:latin typeface="Wingdings" pitchFamily="2" charset="2"/>
              </a:rPr>
              <a:t>l</a:t>
            </a:r>
            <a:r>
              <a:rPr lang="de-DE" dirty="0">
                <a:solidFill>
                  <a:schemeClr val="tx2"/>
                </a:solidFill>
              </a:rPr>
              <a:t> Impact</a:t>
            </a:r>
          </a:p>
        </p:txBody>
      </p:sp>
      <p:pic>
        <p:nvPicPr>
          <p:cNvPr id="17" name="Image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29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220414" y="827480"/>
            <a:ext cx="4229745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80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TO KNOW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83215" y="3225216"/>
            <a:ext cx="3931333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92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Vulnerability</a:t>
            </a:r>
            <a:endParaRPr lang="fr-CH" sz="19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r>
              <a:rPr lang="fr-CH" sz="21600" b="1" dirty="0" smtClean="0">
                <a:solidFill>
                  <a:srgbClr val="FF0000"/>
                </a:solidFill>
              </a:rPr>
              <a:t/>
            </a:r>
            <a:br>
              <a:rPr lang="fr-CH" sz="21600" b="1" dirty="0" smtClean="0">
                <a:solidFill>
                  <a:srgbClr val="FF0000"/>
                </a:solidFill>
              </a:rPr>
            </a:br>
            <a:endParaRPr lang="fr-FR" sz="21600" b="1" dirty="0">
              <a:solidFill>
                <a:srgbClr val="FF0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118556" y="3236177"/>
            <a:ext cx="3931333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92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Threat</a:t>
            </a:r>
            <a:endParaRPr lang="fr-CH" sz="19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r>
              <a:rPr lang="fr-CH" sz="21600" b="1" dirty="0" smtClean="0">
                <a:solidFill>
                  <a:srgbClr val="FF0000"/>
                </a:solidFill>
              </a:rPr>
              <a:t/>
            </a:r>
            <a:br>
              <a:rPr lang="fr-CH" sz="21600" b="1" dirty="0" smtClean="0">
                <a:solidFill>
                  <a:srgbClr val="FF0000"/>
                </a:solidFill>
              </a:rPr>
            </a:br>
            <a:endParaRPr lang="fr-FR" sz="21600" b="1" dirty="0">
              <a:solidFill>
                <a:srgbClr val="FF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400338" y="3225216"/>
            <a:ext cx="3931333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9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I</a:t>
            </a:r>
            <a:r>
              <a:rPr lang="fr-CH" sz="19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mpact</a:t>
            </a:r>
            <a:endParaRPr lang="fr-CH" sz="19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r>
              <a:rPr lang="fr-CH" sz="21600" b="1" dirty="0" smtClean="0">
                <a:solidFill>
                  <a:srgbClr val="FF0000"/>
                </a:solidFill>
              </a:rPr>
              <a:t/>
            </a:r>
            <a:br>
              <a:rPr lang="fr-CH" sz="21600" b="1" dirty="0" smtClean="0">
                <a:solidFill>
                  <a:srgbClr val="FF0000"/>
                </a:solidFill>
              </a:rPr>
            </a:br>
            <a:endParaRPr lang="fr-FR" sz="216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16186" y="3482098"/>
            <a:ext cx="3159885" cy="2226400"/>
          </a:xfrm>
        </p:spPr>
        <p:txBody>
          <a:bodyPr>
            <a:normAutofit fontScale="92500" lnSpcReduction="10000"/>
          </a:bodyPr>
          <a:lstStyle/>
          <a:p>
            <a:r>
              <a:rPr lang="fr-CH" dirty="0" err="1" smtClean="0"/>
              <a:t>Weakness</a:t>
            </a:r>
            <a:endParaRPr lang="fr-CH" dirty="0" smtClean="0"/>
          </a:p>
          <a:p>
            <a:r>
              <a:rPr lang="fr-CH" dirty="0" err="1" smtClean="0"/>
              <a:t>Error</a:t>
            </a:r>
            <a:endParaRPr lang="fr-CH" dirty="0" smtClean="0"/>
          </a:p>
          <a:p>
            <a:r>
              <a:rPr lang="fr-CH" dirty="0" err="1" smtClean="0"/>
              <a:t>Intentional</a:t>
            </a:r>
            <a:endParaRPr lang="fr-CH" dirty="0" smtClean="0"/>
          </a:p>
          <a:p>
            <a:r>
              <a:rPr lang="fr-CH" dirty="0" smtClean="0"/>
              <a:t>Bad habits</a:t>
            </a:r>
          </a:p>
          <a:p>
            <a:r>
              <a:rPr lang="fr-CH" dirty="0" smtClean="0"/>
              <a:t>…</a:t>
            </a:r>
            <a:endParaRPr lang="fr-CH" dirty="0"/>
          </a:p>
        </p:txBody>
      </p:sp>
      <p:sp>
        <p:nvSpPr>
          <p:cNvPr id="8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118556" y="3482098"/>
            <a:ext cx="3159885" cy="222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 smtClean="0"/>
              <a:t>Person</a:t>
            </a:r>
          </a:p>
          <a:p>
            <a:r>
              <a:rPr lang="fr-CH" dirty="0" smtClean="0"/>
              <a:t>Virus</a:t>
            </a:r>
          </a:p>
          <a:p>
            <a:r>
              <a:rPr lang="fr-CH" dirty="0" smtClean="0"/>
              <a:t>Natural</a:t>
            </a:r>
          </a:p>
          <a:p>
            <a:r>
              <a:rPr lang="fr-CH" dirty="0" smtClean="0"/>
              <a:t>…</a:t>
            </a:r>
            <a:endParaRPr lang="fr-CH" dirty="0"/>
          </a:p>
        </p:txBody>
      </p:sp>
      <p:sp>
        <p:nvSpPr>
          <p:cNvPr id="9" name="Content Placeholder 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9276877" y="3455234"/>
            <a:ext cx="3159885" cy="222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 smtClean="0"/>
              <a:t>Financial</a:t>
            </a:r>
          </a:p>
          <a:p>
            <a:r>
              <a:rPr lang="fr-CH" dirty="0" err="1" smtClean="0"/>
              <a:t>Reputational</a:t>
            </a:r>
            <a:endParaRPr lang="fr-CH" dirty="0" smtClean="0"/>
          </a:p>
          <a:p>
            <a:r>
              <a:rPr lang="fr-CH" dirty="0" err="1" smtClean="0"/>
              <a:t>Penal</a:t>
            </a:r>
            <a:endParaRPr lang="fr-CH" dirty="0" smtClean="0"/>
          </a:p>
          <a:p>
            <a:r>
              <a:rPr lang="fr-CH" dirty="0" smtClean="0"/>
              <a:t>…</a:t>
            </a:r>
            <a:endParaRPr lang="fr-CH" dirty="0"/>
          </a:p>
        </p:txBody>
      </p:sp>
      <p:sp>
        <p:nvSpPr>
          <p:cNvPr id="10" name="Right Arrow 9"/>
          <p:cNvSpPr/>
          <p:nvPr>
            <p:custDataLst>
              <p:tags r:id="rId8"/>
            </p:custDataLst>
          </p:nvPr>
        </p:nvSpPr>
        <p:spPr>
          <a:xfrm rot="8323569">
            <a:off x="1817958" y="2115365"/>
            <a:ext cx="651716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ight Arrow 10"/>
          <p:cNvSpPr/>
          <p:nvPr>
            <p:custDataLst>
              <p:tags r:id="rId9"/>
            </p:custDataLst>
          </p:nvPr>
        </p:nvSpPr>
        <p:spPr>
          <a:xfrm rot="2729224">
            <a:off x="9557904" y="2091362"/>
            <a:ext cx="651716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ight Arrow 11"/>
          <p:cNvSpPr/>
          <p:nvPr>
            <p:custDataLst>
              <p:tags r:id="rId10"/>
            </p:custDataLst>
          </p:nvPr>
        </p:nvSpPr>
        <p:spPr>
          <a:xfrm rot="5400000">
            <a:off x="6055466" y="2283186"/>
            <a:ext cx="383647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5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572977" y="597204"/>
            <a:ext cx="546353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FOR EXEMPLE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26" y="2130640"/>
            <a:ext cx="3182258" cy="45054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185" y="2124395"/>
            <a:ext cx="3171823" cy="44907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342" y="2130640"/>
            <a:ext cx="3167574" cy="4484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8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56684" y="786413"/>
            <a:ext cx="3029481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AGENDA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250271" y="2435102"/>
            <a:ext cx="5612168" cy="353069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human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factor</a:t>
            </a:r>
            <a:endParaRPr lang="fr-CH" sz="36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traps</a:t>
            </a:r>
            <a:endParaRPr lang="fr-CH" sz="36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Science-fiction or not </a:t>
            </a:r>
            <a:r>
              <a:rPr lang="fr-CH" sz="36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To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protect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endParaRPr lang="fr-CH" sz="36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law</a:t>
            </a:r>
            <a:endParaRPr lang="fr-CH" sz="36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 reflex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6" name="Imag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9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801755" y="617737"/>
            <a:ext cx="7135316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THE HUMAN FACTOR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weakest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link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1094912" y="3096918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Curiosity</a:t>
            </a:r>
            <a:endParaRPr lang="de-DE" sz="2800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Tahoma" panose="020B0604030504040204" pitchFamily="34" charset="0"/>
                <a:cs typeface="Tahoma" panose="020B0604030504040204" pitchFamily="34" charset="0"/>
              </a:rPr>
              <a:t>Profit </a:t>
            </a:r>
            <a:r>
              <a:rPr lang="de-DE" sz="28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motivation</a:t>
            </a:r>
            <a:endParaRPr lang="de-DE" sz="28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Laziness</a:t>
            </a:r>
            <a:endParaRPr lang="de-DE" sz="2800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Libido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Fear</a:t>
            </a:r>
            <a:endParaRPr lang="de-DE" sz="2800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Pity</a:t>
            </a:r>
            <a:endParaRPr lang="de-DE" sz="2800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Etc.</a:t>
            </a:r>
          </a:p>
        </p:txBody>
      </p:sp>
      <p:pic>
        <p:nvPicPr>
          <p:cNvPr id="2050" name="Picture 2" descr="http://www.ge-rh.expert/blog/wp-content/uploads/2015/02/chaine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413" y="2507942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3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4017</TotalTime>
  <Words>648</Words>
  <Application>Microsoft Office PowerPoint</Application>
  <PresentationFormat>Widescreen</PresentationFormat>
  <Paragraphs>215</Paragraphs>
  <Slides>38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ＭＳ Ｐゴシック</vt:lpstr>
      <vt:lpstr>Arial</vt:lpstr>
      <vt:lpstr>Calibri</vt:lpstr>
      <vt:lpstr>Calibri Light</vt:lpstr>
      <vt:lpstr>Symbol</vt:lpstr>
      <vt:lpstr>Tahoma</vt:lpstr>
      <vt:lpstr>Wingdings</vt:lpstr>
      <vt:lpstr>Office Theme</vt:lpstr>
      <vt:lpstr> </vt:lpstr>
      <vt:lpstr>PowerPoint Presentation</vt:lpstr>
      <vt:lpstr> STAKES </vt:lpstr>
      <vt:lpstr> ONE WAY! </vt:lpstr>
      <vt:lpstr> BE AWARE OF THE RISK! </vt:lpstr>
      <vt:lpstr> TO KNOW </vt:lpstr>
      <vt:lpstr> FOR EXEMPLE </vt:lpstr>
      <vt:lpstr> AGENDA </vt:lpstr>
      <vt:lpstr> THE HUMAN FACTOR </vt:lpstr>
      <vt:lpstr> THE TRAPS </vt:lpstr>
      <vt:lpstr> THE TRAPS </vt:lpstr>
      <vt:lpstr>PowerPoint Presentation</vt:lpstr>
      <vt:lpstr>PowerPoint Presentation</vt:lpstr>
      <vt:lpstr> EXAMPLES … </vt:lpstr>
      <vt:lpstr> EXAMPLES … </vt:lpstr>
      <vt:lpstr> THE TRAPS </vt:lpstr>
      <vt:lpstr> SCIENCE-FICTION ? </vt:lpstr>
      <vt:lpstr> SCIENCE-FICTION ? </vt:lpstr>
      <vt:lpstr> SCIENCE-FICTION ? </vt:lpstr>
      <vt:lpstr> SCIENCE-FICTION ? </vt:lpstr>
      <vt:lpstr> SCIENCE-FICTION? </vt:lpstr>
      <vt:lpstr> SCIENCE-FICTION ? </vt:lpstr>
      <vt:lpstr> DARK WEB </vt:lpstr>
      <vt:lpstr> DARK WEB </vt:lpstr>
      <vt:lpstr> DARK WEB </vt:lpstr>
      <vt:lpstr> DARK WEB</vt:lpstr>
      <vt:lpstr> SCIENCE-FICTION ? </vt:lpstr>
      <vt:lpstr> SCIENCE-FICTION ? </vt:lpstr>
      <vt:lpstr> INTERNET OF THINGS </vt:lpstr>
      <vt:lpstr> INTERNET OF THINGS </vt:lpstr>
      <vt:lpstr> INTERNET OF THINGS </vt:lpstr>
      <vt:lpstr> INTERNET OF THINGS </vt:lpstr>
      <vt:lpstr> INTERNET OF THINGS </vt:lpstr>
      <vt:lpstr> INTERNET OF THINGS </vt:lpstr>
      <vt:lpstr> THE LAW </vt:lpstr>
      <vt:lpstr> HOW TO PROTECT </vt:lpstr>
      <vt:lpstr> REFLEX ACT </vt:lpstr>
      <vt:lpstr> QUESTIONS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spare2</dc:creator>
  <cp:lastModifiedBy>Juan Rocha</cp:lastModifiedBy>
  <cp:revision>138</cp:revision>
  <dcterms:created xsi:type="dcterms:W3CDTF">2015-11-02T09:03:55Z</dcterms:created>
  <dcterms:modified xsi:type="dcterms:W3CDTF">2022-12-13T16:16:08Z</dcterms:modified>
</cp:coreProperties>
</file>